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8"/>
  </p:notesMasterIdLst>
  <p:sldIdLst>
    <p:sldId id="256" r:id="rId3"/>
    <p:sldId id="259" r:id="rId4"/>
    <p:sldId id="262" r:id="rId5"/>
    <p:sldId id="257" r:id="rId6"/>
    <p:sldId id="298" r:id="rId7"/>
    <p:sldId id="283" r:id="rId8"/>
    <p:sldId id="280" r:id="rId9"/>
    <p:sldId id="281" r:id="rId10"/>
    <p:sldId id="276" r:id="rId11"/>
    <p:sldId id="288" r:id="rId12"/>
    <p:sldId id="277" r:id="rId13"/>
    <p:sldId id="279" r:id="rId14"/>
    <p:sldId id="264" r:id="rId15"/>
    <p:sldId id="284" r:id="rId16"/>
    <p:sldId id="285" r:id="rId17"/>
    <p:sldId id="287" r:id="rId18"/>
    <p:sldId id="286" r:id="rId19"/>
    <p:sldId id="282" r:id="rId20"/>
    <p:sldId id="296" r:id="rId21"/>
    <p:sldId id="289" r:id="rId22"/>
    <p:sldId id="299" r:id="rId23"/>
    <p:sldId id="300" r:id="rId24"/>
    <p:sldId id="297" r:id="rId25"/>
    <p:sldId id="295" r:id="rId26"/>
    <p:sldId id="278" r:id="rId27"/>
  </p:sldIdLst>
  <p:sldSz cx="12192000" cy="6858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1"/>
    <p:restoredTop sz="96361"/>
  </p:normalViewPr>
  <p:slideViewPr>
    <p:cSldViewPr snapToGrid="0" snapToObjects="1">
      <p:cViewPr varScale="1">
        <p:scale>
          <a:sx n="134" d="100"/>
          <a:sy n="134" d="100"/>
        </p:scale>
        <p:origin x="127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E2A6DD1A-BD1E-B647-BC42-A43D2ADD0D2F}" type="datetimeFigureOut">
              <a:rPr lang="it-IT" smtClean="0"/>
              <a:t>05/12/24</a:t>
            </a:fld>
            <a:endParaRPr lang="it-IT"/>
          </a:p>
        </p:txBody>
      </p:sp>
      <p:sp>
        <p:nvSpPr>
          <p:cNvPr id="4" name="Segnaposto immagine diapositiva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2EF1DD40-C0AA-2C40-87A6-90F413D45B8B}" type="slidenum">
              <a:rPr lang="it-IT" smtClean="0"/>
              <a:t>‹N›</a:t>
            </a:fld>
            <a:endParaRPr lang="it-IT"/>
          </a:p>
        </p:txBody>
      </p:sp>
    </p:spTree>
    <p:extLst>
      <p:ext uri="{BB962C8B-B14F-4D97-AF65-F5344CB8AC3E}">
        <p14:creationId xmlns:p14="http://schemas.microsoft.com/office/powerpoint/2010/main" val="366744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EF1DD40-C0AA-2C40-87A6-90F413D45B8B}" type="slidenum">
              <a:rPr lang="it-IT" smtClean="0"/>
              <a:t>18</a:t>
            </a:fld>
            <a:endParaRPr lang="it-IT"/>
          </a:p>
        </p:txBody>
      </p:sp>
    </p:spTree>
    <p:extLst>
      <p:ext uri="{BB962C8B-B14F-4D97-AF65-F5344CB8AC3E}">
        <p14:creationId xmlns:p14="http://schemas.microsoft.com/office/powerpoint/2010/main" val="1610592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SRD14: Beneficiari: Micro e piccole Imprese non agricole - Attività commerciali, artigianali ( a parte il settore alimentare che è in filiera) e servizi alle persone e imprese (vediamo cosa restituisce la manifestazione di interesse) Es. ricettività, ristorazione, noleggio biciclette e attrezzature sportive, wellness, informazione e accoglienza, vendita produzioni tipiche ecc...Priorità grado di innovazione, localizzazione in aree C2, D e Zona Natura 2000, investimenti con prevalente finalità ambientale, soggetti giovani, genere femminile.</a:t>
            </a:r>
          </a:p>
          <a:p>
            <a:endParaRPr lang="it-IT" dirty="0"/>
          </a:p>
          <a:p>
            <a:r>
              <a:rPr lang="it-IT" dirty="0"/>
              <a:t>SRD03_a: Beneficiari: Agriturismi - investimenti in attività extra agricole (es. servizi per la fruizione del territorio, attività per il benessere e il relax. Priorità: sostenibilità ambientale, economica e sociale, grado di accessibilità e fruibilità, coerenza con la strategia SSL.</a:t>
            </a:r>
          </a:p>
          <a:p>
            <a:endParaRPr lang="it-IT" dirty="0"/>
          </a:p>
          <a:p>
            <a:r>
              <a:rPr lang="it-IT" dirty="0"/>
              <a:t>SRD 15_2: Beneficiari: Imprese Forestali - Investimenti connessi al solo uso del legno come materia prima o come fonte di energia (compreso cippato e pellets), investimenti in macchinari (es. coltivazione, taglio, allestimento, esbosco) spese per la realizzazione e/o acquisizione delle strutture ed infrastrutture destinate al deposito, stoccaggio, mobilitazione, stagionatura, prima lavorazione e commercializzazione dei prodotti legnosi e non legnosi. Spese di acquisizione o sviluppo di programmi informatici, brevetti licenze...Spese per interventi volti all'adeguamento ISO 17225 solo in abbinamento all'acquisto di nuovi macchinari ed attrezzature. Priorità coinvolgimento filiere locali, sostenibilità ambientale, qualificazioni, imprese giovani localizzazioni in zona montana, coerenza con la strategia SSL.</a:t>
            </a:r>
          </a:p>
        </p:txBody>
      </p:sp>
      <p:sp>
        <p:nvSpPr>
          <p:cNvPr id="4" name="Segnaposto numero diapositiva 3"/>
          <p:cNvSpPr>
            <a:spLocks noGrp="1"/>
          </p:cNvSpPr>
          <p:nvPr>
            <p:ph type="sldNum" sz="quarter" idx="5"/>
          </p:nvPr>
        </p:nvSpPr>
        <p:spPr/>
        <p:txBody>
          <a:bodyPr/>
          <a:lstStyle/>
          <a:p>
            <a:fld id="{2EF1DD40-C0AA-2C40-87A6-90F413D45B8B}" type="slidenum">
              <a:rPr lang="it-IT" smtClean="0"/>
              <a:t>19</a:t>
            </a:fld>
            <a:endParaRPr lang="it-IT"/>
          </a:p>
        </p:txBody>
      </p:sp>
    </p:spTree>
    <p:extLst>
      <p:ext uri="{BB962C8B-B14F-4D97-AF65-F5344CB8AC3E}">
        <p14:creationId xmlns:p14="http://schemas.microsoft.com/office/powerpoint/2010/main" val="282228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SRD01: Beneficiari: Imprenditori agricoli - Investimenti: a) Valorizzazione del capitale fondiario b) incremento delle prestazioni climatico ambientali per il benessere animale c) miglioramento delle caratteristiche dei prodotti e differenziazione della produzione d) introduzione di innovazione tecnica e gestionale e) valorizzazione delle produzione agricole aziendali (prodotto primario agricolo COMPRESO nell’allegato 1 (esclusi prodotti della pesca) avviato alla trasformazione deve essere  almeno il 51% di provenienza aziendale) priorità tecnologie digitali, a investimenti relativi a produzioni inserite in regimi di qualità, soggetti di genere femminile.</a:t>
            </a:r>
          </a:p>
          <a:p>
            <a:endParaRPr lang="it-IT" dirty="0"/>
          </a:p>
          <a:p>
            <a:r>
              <a:rPr lang="it-IT" dirty="0"/>
              <a:t>SRD03_d: Beneficiari: Imprenditori agricoli Investimenti relativi a: trasformazione dei prodotti agricoli, prevalentemente aziendali compresi nell'allegato 1, il cui prodotto della trasformazione NON sia compreso nell’allegato (esempio?) 1 Priorità domande presentate da giovani, da genere femminile, in aree C2, D e zona natura 2000, aumento di manodopera o giornate lavorative</a:t>
            </a:r>
          </a:p>
          <a:p>
            <a:endParaRPr lang="it-IT" dirty="0"/>
          </a:p>
          <a:p>
            <a:r>
              <a:rPr lang="it-IT" dirty="0"/>
              <a:t>SRD13: (Ex 4.2.1) Beneficiari: Imprese di trasformazione e</a:t>
            </a:r>
            <a:r>
              <a:rPr lang="it-IT" dirty="0">
                <a:highlight>
                  <a:srgbClr val="FFFF00"/>
                </a:highlight>
              </a:rPr>
              <a:t>/o</a:t>
            </a:r>
            <a:r>
              <a:rPr lang="it-IT" dirty="0"/>
              <a:t> commercializzazione prodotti COMPRESI nell’allegato 1 eccezione dei prodotti della pesca il prodotto ottenuto dalla trasformazione e commercializzato non può ricadere nell’allegato 1 (esempio???) escluse le imprese  che effettuano la sola commercializzazione (va bene se hanno anche attività di cernita, lavorazione, conservazione, stoccaggio, confezionamento….</a:t>
            </a:r>
            <a:r>
              <a:rPr lang="it-IT" dirty="0" err="1"/>
              <a:t>ecc</a:t>
            </a:r>
            <a:r>
              <a:rPr lang="it-IT" dirty="0"/>
              <a:t>) Investimenti in impianti, macchinari ed attrezzature dedicati all’innovazione tecnologica del ciclo produttivo, investimenti funzionali a migliorare l’efficienza energetica, consolidamento e sviluppo del biologico, priorità zone C2, D e Natura 2000, possesso e/o ottenimento certificazioni, investimenti che non consumano nuovo suolo, investimenti con progetti edili certificati, innovatività degli investimenti proposti.</a:t>
            </a:r>
          </a:p>
          <a:p>
            <a:endParaRPr lang="it-IT" dirty="0"/>
          </a:p>
          <a:p>
            <a:r>
              <a:rPr lang="it-IT" dirty="0"/>
              <a:t>SRD14_b: (Ex 6.4.2) Beneficiari: Imprese non agricole - Investimenti finalizzati alla realizzazione del  progetto di filiera. Priorità innovazione, zone C2, D e natura 2000, soggetti giovani e di genere femminile</a:t>
            </a:r>
          </a:p>
        </p:txBody>
      </p:sp>
      <p:sp>
        <p:nvSpPr>
          <p:cNvPr id="4" name="Segnaposto numero diapositiva 3"/>
          <p:cNvSpPr>
            <a:spLocks noGrp="1"/>
          </p:cNvSpPr>
          <p:nvPr>
            <p:ph type="sldNum" sz="quarter" idx="5"/>
          </p:nvPr>
        </p:nvSpPr>
        <p:spPr/>
        <p:txBody>
          <a:bodyPr/>
          <a:lstStyle/>
          <a:p>
            <a:fld id="{2EF1DD40-C0AA-2C40-87A6-90F413D45B8B}" type="slidenum">
              <a:rPr lang="it-IT" smtClean="0"/>
              <a:t>20</a:t>
            </a:fld>
            <a:endParaRPr lang="it-IT"/>
          </a:p>
        </p:txBody>
      </p:sp>
    </p:spTree>
    <p:extLst>
      <p:ext uri="{BB962C8B-B14F-4D97-AF65-F5344CB8AC3E}">
        <p14:creationId xmlns:p14="http://schemas.microsoft.com/office/powerpoint/2010/main" val="666134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7DF50-E228-1EAD-0528-14F3E7ECB96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44CE1E4-9C78-E23C-8869-4DEE312CDA2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9F4ADA0-A837-6B94-CDB9-79DB766A4D3F}"/>
              </a:ext>
            </a:extLst>
          </p:cNvPr>
          <p:cNvSpPr>
            <a:spLocks noGrp="1"/>
          </p:cNvSpPr>
          <p:nvPr>
            <p:ph type="body" idx="1"/>
          </p:nvPr>
        </p:nvSpPr>
        <p:spPr/>
        <p:txBody>
          <a:bodyPr/>
          <a:lstStyle/>
          <a:p>
            <a:r>
              <a:rPr lang="it-IT" dirty="0"/>
              <a:t>SRD01: Beneficiari: Imprenditori agricoli - Investimenti: a) Valorizzazione del capitale fondiario b) incremento delle prestazioni climatico ambientali per il benessere animale c) miglioramento delle caratteristiche dei prodotti e differenziazione della produzione d) introduzione di innovazione tecnica e gestionale e) valorizzazione delle produzione agricole aziendali (prodotto primario agricolo COMPRESO nell’allegato 1 (esclusi prodotti della pesca) avviato alla trasformazione deve essere  almeno il 51% di provenienza aziendale) priorità tecnologie digitali, a investimenti relativi a produzioni inserite in regimi di qualità, soggetti di genere femminile.</a:t>
            </a:r>
          </a:p>
          <a:p>
            <a:endParaRPr lang="it-IT" dirty="0"/>
          </a:p>
          <a:p>
            <a:r>
              <a:rPr lang="it-IT" dirty="0"/>
              <a:t>SRD03_d: Beneficiari: Imprenditori agricoli Investimenti relativi a: trasformazione dei prodotti agricoli, prevalentemente aziendali compresi nell'allegato 1, il cui prodotto della trasformazione NON sia compreso nell’allegato (esempio?) 1 Priorità domande presentate da giovani, da genere femminile, in aree C2, D e zona natura 2000, aumento di manodopera o giornate lavorative</a:t>
            </a:r>
          </a:p>
          <a:p>
            <a:endParaRPr lang="it-IT" dirty="0"/>
          </a:p>
          <a:p>
            <a:r>
              <a:rPr lang="it-IT" dirty="0"/>
              <a:t>SRD13: (Ex 4.2.1) Beneficiari: Imprese di trasformazione e</a:t>
            </a:r>
            <a:r>
              <a:rPr lang="it-IT" dirty="0">
                <a:highlight>
                  <a:srgbClr val="FFFF00"/>
                </a:highlight>
              </a:rPr>
              <a:t>/o</a:t>
            </a:r>
            <a:r>
              <a:rPr lang="it-IT" dirty="0"/>
              <a:t> commercializzazione prodotti COMPRESI nell’allegato 1 eccezione dei prodotti della pesca il prodotto ottenuto dalla trasformazione e commercializzato non può ricadere nell’allegato 1 (esempio???) escluse le imprese  che effettuano la sola commercializzazione (va bene se hanno anche attività di cernita, lavorazione, conservazione, stoccaggio, confezionamento….</a:t>
            </a:r>
            <a:r>
              <a:rPr lang="it-IT" dirty="0" err="1"/>
              <a:t>ecc</a:t>
            </a:r>
            <a:r>
              <a:rPr lang="it-IT" dirty="0"/>
              <a:t>) Investimenti in impianti, macchinari ed attrezzature dedicati all’innovazione tecnologica del ciclo produttivo, investimenti funzionali a migliorare l’efficienza energetica, consolidamento e sviluppo del biologico, priorità zone C2, D e Natura 2000, possesso e/o ottenimento certificazioni, investimenti che non consumano nuovo suolo, investimenti con progetti edili certificati, innovatività degli investimenti proposti.</a:t>
            </a:r>
          </a:p>
          <a:p>
            <a:endParaRPr lang="it-IT" dirty="0"/>
          </a:p>
          <a:p>
            <a:r>
              <a:rPr lang="it-IT" dirty="0"/>
              <a:t>SRD14_b: (Ex 6.4.2) Beneficiari: Imprese non agricole - Investimenti finalizzati alla realizzazione del  progetto di filiera. Priorità innovazione, zone C2, D e natura 2000, soggetti giovani e di genere femminile</a:t>
            </a:r>
          </a:p>
        </p:txBody>
      </p:sp>
      <p:sp>
        <p:nvSpPr>
          <p:cNvPr id="4" name="Segnaposto numero diapositiva 3">
            <a:extLst>
              <a:ext uri="{FF2B5EF4-FFF2-40B4-BE49-F238E27FC236}">
                <a16:creationId xmlns:a16="http://schemas.microsoft.com/office/drawing/2014/main" id="{819DAB35-DC31-9EE1-9A31-36452AB92097}"/>
              </a:ext>
            </a:extLst>
          </p:cNvPr>
          <p:cNvSpPr>
            <a:spLocks noGrp="1"/>
          </p:cNvSpPr>
          <p:nvPr>
            <p:ph type="sldNum" sz="quarter" idx="5"/>
          </p:nvPr>
        </p:nvSpPr>
        <p:spPr/>
        <p:txBody>
          <a:bodyPr/>
          <a:lstStyle/>
          <a:p>
            <a:fld id="{2EF1DD40-C0AA-2C40-87A6-90F413D45B8B}" type="slidenum">
              <a:rPr lang="it-IT" smtClean="0"/>
              <a:t>21</a:t>
            </a:fld>
            <a:endParaRPr lang="it-IT"/>
          </a:p>
        </p:txBody>
      </p:sp>
    </p:spTree>
    <p:extLst>
      <p:ext uri="{BB962C8B-B14F-4D97-AF65-F5344CB8AC3E}">
        <p14:creationId xmlns:p14="http://schemas.microsoft.com/office/powerpoint/2010/main" val="428457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FB2EC-A0D5-EE5B-4188-6CCB1310B55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2415E03-5157-D9EB-74CC-4CB3F8ADF9C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06EA2B7-53B5-5D9C-AB1A-0BF24D5B9141}"/>
              </a:ext>
            </a:extLst>
          </p:cNvPr>
          <p:cNvSpPr>
            <a:spLocks noGrp="1"/>
          </p:cNvSpPr>
          <p:nvPr>
            <p:ph type="body" idx="1"/>
          </p:nvPr>
        </p:nvSpPr>
        <p:spPr/>
        <p:txBody>
          <a:bodyPr/>
          <a:lstStyle/>
          <a:p>
            <a:r>
              <a:rPr lang="it-IT" dirty="0"/>
              <a:t>SRD07_4:(ex 7.5.2) Beneficiari: Soggetti pubblici singoli o associati, Infrastrutturazione sistema outdoor / rete escursionistica(adeguamento itinerari esistenti e già registrati, realizzazione/adeguamento infrastrutture che non necessitano di registrazione, pannelli descrittivi, segnaletica, interventi mirati a garantire l'accessibilità e la fruibilità, realizzazione strutture di riparo temporaneo, bivacchi, aree di sosta per il campeggio, per camper, aree picnic, punti sosta, punti esposizione, strutture ed infrastrutture leggere per lo sviluppo del turismo naturalistico, realizzazione e adeguamento di servizi igienici etc..) Priorità aree maggior grado di svantaggio, aree alto valore naturalistico, interventi che valorizzano gli itinerari di rilievo regionale, presenza di elementi innovativi, sostenibilità ambientale, economica, sociale, livelli di accessibilità e fruibilità della proposta, funzionalità coerenza e complementarietà con la SSL.</a:t>
            </a:r>
          </a:p>
          <a:p>
            <a:endParaRPr lang="it-IT" dirty="0"/>
          </a:p>
          <a:p>
            <a:r>
              <a:rPr lang="it-IT" dirty="0"/>
              <a:t>SRD7_5: Beneficiari: Comuni singoli ed associati ed altri Enti pubblici. Potenziamento di strutture ed infrastrutture destinate a: funzione ricreativa, sportiva, culturale, (Musei, Ecomusei, attività sportive all'aperto) supporto del lavoro e delle residenzialità (Es. Spazi per lavoro digitale, socialità, anziani o persone con bisogni specifici)</a:t>
            </a:r>
          </a:p>
          <a:p>
            <a:endParaRPr lang="it-IT" dirty="0"/>
          </a:p>
          <a:p>
            <a:r>
              <a:rPr lang="it-IT" dirty="0"/>
              <a:t>SRD8_2 Beneficiari: Soggetti pubblici o privati, in forma singola o associata. Produzione di energia elettrica e/o Termica da fonti rinnovabili ad uso collettivo. (Centrali termiche, caldaie, impianti combinati, reti per la distribuzione, impianti di stoccaggio di energia). Priorità filiere locali di approvvigionamento, contratti gestione forestale, localizzazione territori montani zona D, territori soggetti alle minori limitazioni in termini di qualità dell'aria, ricadute occupazionali, dimensione degli impianti, sostenibilità ambientale.</a:t>
            </a:r>
          </a:p>
          <a:p>
            <a:endParaRPr lang="it-IT" dirty="0"/>
          </a:p>
          <a:p>
            <a:r>
              <a:rPr lang="it-IT" dirty="0"/>
              <a:t>SRD09_C: (7.6.4) Beneficiari: Enti pubblici territoriali e soggetti di diritto pubblico in forma singola o associata, fondazioni e associazioni senza scopo di lucro ed enti religiosi - interventi per gli elementi architettonici rurali formalmente riconosciuti con funzionalità pubblica secondo le indicazioni contenute nel Manuali realizzati dal GAL. Priorità territori maggior grado di svantaggio, maggior fruibilità pubblica, livello di attrattività, sostenibilità ambientale economica e sociale, gestione e manutenzione, innovatività, accessibilità, coerenza con la SSL.</a:t>
            </a:r>
          </a:p>
          <a:p>
            <a:endParaRPr lang="it-IT" dirty="0"/>
          </a:p>
          <a:p>
            <a:r>
              <a:rPr lang="it-IT" dirty="0"/>
              <a:t>SRG07: Beneficiari: Partenariati pubblico  e/o privati di nuova costituzione che individuano un capofila. Attuazione di progetti di Comunità/Smart </a:t>
            </a:r>
            <a:r>
              <a:rPr lang="it-IT" dirty="0" err="1"/>
              <a:t>village</a:t>
            </a:r>
            <a:r>
              <a:rPr lang="it-IT" dirty="0"/>
              <a:t>, creazione di un sistema sostenibile ed accessibile di offerta socio-culturale e turistico-ricreativa mediante soluzioni innovative. (costi studi di fattibilità, consulenze specifiche, stesura di piani, costi diretti per investimenti materiali e immateriali connessi al progetto, costi di esercizio, amministrativi e di costituzione, divulgazione di studi, e materiale informativo, animazione, monitoraggio, attività promozionali.</a:t>
            </a:r>
          </a:p>
          <a:p>
            <a:endParaRPr lang="it-IT" dirty="0"/>
          </a:p>
        </p:txBody>
      </p:sp>
      <p:sp>
        <p:nvSpPr>
          <p:cNvPr id="4" name="Segnaposto numero diapositiva 3">
            <a:extLst>
              <a:ext uri="{FF2B5EF4-FFF2-40B4-BE49-F238E27FC236}">
                <a16:creationId xmlns:a16="http://schemas.microsoft.com/office/drawing/2014/main" id="{766E8EE5-B2FE-C788-2BA0-620F80BE0394}"/>
              </a:ext>
            </a:extLst>
          </p:cNvPr>
          <p:cNvSpPr>
            <a:spLocks noGrp="1"/>
          </p:cNvSpPr>
          <p:nvPr>
            <p:ph type="sldNum" sz="quarter" idx="5"/>
          </p:nvPr>
        </p:nvSpPr>
        <p:spPr/>
        <p:txBody>
          <a:bodyPr/>
          <a:lstStyle/>
          <a:p>
            <a:fld id="{2EF1DD40-C0AA-2C40-87A6-90F413D45B8B}" type="slidenum">
              <a:rPr lang="it-IT" smtClean="0"/>
              <a:t>22</a:t>
            </a:fld>
            <a:endParaRPr lang="it-IT"/>
          </a:p>
        </p:txBody>
      </p:sp>
    </p:spTree>
    <p:extLst>
      <p:ext uri="{BB962C8B-B14F-4D97-AF65-F5344CB8AC3E}">
        <p14:creationId xmlns:p14="http://schemas.microsoft.com/office/powerpoint/2010/main" val="1710439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SRD07_4:(ex 7.5.2) Beneficiari: Soggetti pubblici singoli o associati, Infrastrutturazione sistema outdoor / rete escursionistica(adeguamento itinerari esistenti e già registrati, realizzazione/adeguamento infrastrutture che non necessitano di registrazione, pannelli descrittivi, segnaletica, interventi mirati a garantire l'accessibilità e la fruibilità, realizzazione strutture di riparo temporaneo, bivacchi, aree di sosta per il campeggio, per camper, aree picnic, punti sosta, punti esposizione, strutture ed infrastrutture leggere per lo sviluppo del turismo naturalistico, realizzazione e adeguamento di servizi igienici etc..) Priorità aree maggior grado di svantaggio, aree alto valore naturalistico, interventi che valorizzano gli itinerari di rilievo regionale, presenza di elementi innovativi, sostenibilità ambientale, economica, sociale, livelli di accessibilità e fruibilità della proposta, funzionalità coerenza e complementarietà con la SSL.</a:t>
            </a:r>
          </a:p>
          <a:p>
            <a:endParaRPr lang="it-IT" dirty="0"/>
          </a:p>
          <a:p>
            <a:r>
              <a:rPr lang="it-IT" dirty="0"/>
              <a:t>SRD7_5: Beneficiari: Comuni singoli ed associati ed altri Enti pubblici. Potenziamento di strutture ed infrastrutture destinate a: funzione ricreativa, sportiva, culturale, (Musei, Ecomusei, attività sportive all'aperto) supporto del lavoro e delle residenzialità (Es. Spazi per lavoro digitale, socialità, anziani o persone con bisogni specifici)</a:t>
            </a:r>
          </a:p>
          <a:p>
            <a:endParaRPr lang="it-IT" dirty="0"/>
          </a:p>
          <a:p>
            <a:r>
              <a:rPr lang="it-IT" dirty="0"/>
              <a:t>SRD8_2 Beneficiari: Soggetti pubblici o privati, in forma singola o associata. Produzione di energia elettrica e/o Termica da fonti rinnovabili ad uso collettivo. (Centrali termiche, caldaie, impianti combinati, reti per la distribuzione, impianti di stoccaggio di energia). Priorità filiere locali di approvvigionamento, contratti gestione forestale, localizzazione territori montani zona D, territori soggetti alle minori limitazioni in termini di qualità dell'aria, ricadute occupazionali, dimensione degli impianti, sostenibilità ambientale.</a:t>
            </a:r>
          </a:p>
          <a:p>
            <a:endParaRPr lang="it-IT" dirty="0"/>
          </a:p>
          <a:p>
            <a:r>
              <a:rPr lang="it-IT" dirty="0"/>
              <a:t>SRD09_C: (7.6.4) Beneficiari: Enti pubblici territoriali e soggetti di diritto pubblico in forma singola o associata, fondazioni e associazioni senza scopo di lucro ed enti religiosi - interventi per gli elementi architettonici rurali formalmente riconosciuti con funzionalità pubblica secondo le indicazioni contenute nel Manuali realizzati dal GAL. Priorità territori maggior grado di svantaggio, maggior fruibilità pubblica, livello di attrattività, sostenibilità ambientale economica e sociale, gestione e manutenzione, innovatività, accessibilità, coerenza con la SSL.</a:t>
            </a:r>
          </a:p>
          <a:p>
            <a:endParaRPr lang="it-IT" dirty="0"/>
          </a:p>
          <a:p>
            <a:r>
              <a:rPr lang="it-IT" dirty="0"/>
              <a:t>SRG07: Beneficiari: Partenariati pubblico  e/o privati di nuova costituzione che individuano un capofila. Attuazione di progetti di Comunità/Smart </a:t>
            </a:r>
            <a:r>
              <a:rPr lang="it-IT" dirty="0" err="1"/>
              <a:t>village</a:t>
            </a:r>
            <a:r>
              <a:rPr lang="it-IT" dirty="0"/>
              <a:t>, creazione di un sistema sostenibile ed accessibile di offerta socio-culturale e turistico-ricreativa mediante soluzioni innovative. (costi studi di fattibilità, consulenze specifiche, stesura di piani, costi diretti per investimenti materiali e immateriali connessi al progetto, costi di esercizio, amministrativi e di costituzione, divulgazione di studi, e materiale informativo, animazione, monitoraggio, attività promozionali.</a:t>
            </a:r>
          </a:p>
          <a:p>
            <a:endParaRPr lang="it-IT" dirty="0"/>
          </a:p>
        </p:txBody>
      </p:sp>
      <p:sp>
        <p:nvSpPr>
          <p:cNvPr id="4" name="Segnaposto numero diapositiva 3"/>
          <p:cNvSpPr>
            <a:spLocks noGrp="1"/>
          </p:cNvSpPr>
          <p:nvPr>
            <p:ph type="sldNum" sz="quarter" idx="5"/>
          </p:nvPr>
        </p:nvSpPr>
        <p:spPr/>
        <p:txBody>
          <a:bodyPr/>
          <a:lstStyle/>
          <a:p>
            <a:fld id="{2EF1DD40-C0AA-2C40-87A6-90F413D45B8B}" type="slidenum">
              <a:rPr lang="it-IT" smtClean="0"/>
              <a:t>23</a:t>
            </a:fld>
            <a:endParaRPr lang="it-IT"/>
          </a:p>
        </p:txBody>
      </p:sp>
    </p:spTree>
    <p:extLst>
      <p:ext uri="{BB962C8B-B14F-4D97-AF65-F5344CB8AC3E}">
        <p14:creationId xmlns:p14="http://schemas.microsoft.com/office/powerpoint/2010/main" val="4170278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2CC2D-7A8C-15CE-E416-C50DF35AB84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33A4DAB-441A-465A-551A-29E050619B7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8819DF3-14D6-D93C-F83E-1D4C6D02D938}"/>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AE2247F-E901-250B-DDB1-48DC758C7970}"/>
              </a:ext>
            </a:extLst>
          </p:cNvPr>
          <p:cNvSpPr>
            <a:spLocks noGrp="1"/>
          </p:cNvSpPr>
          <p:nvPr>
            <p:ph type="sldNum" sz="quarter" idx="5"/>
          </p:nvPr>
        </p:nvSpPr>
        <p:spPr/>
        <p:txBody>
          <a:bodyPr/>
          <a:lstStyle/>
          <a:p>
            <a:fld id="{2EF1DD40-C0AA-2C40-87A6-90F413D45B8B}" type="slidenum">
              <a:rPr lang="it-IT" smtClean="0"/>
              <a:t>24</a:t>
            </a:fld>
            <a:endParaRPr lang="it-IT"/>
          </a:p>
        </p:txBody>
      </p:sp>
    </p:spTree>
    <p:extLst>
      <p:ext uri="{BB962C8B-B14F-4D97-AF65-F5344CB8AC3E}">
        <p14:creationId xmlns:p14="http://schemas.microsoft.com/office/powerpoint/2010/main" val="593764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30AA58C1-A075-4842-B173-6A7693006AA7}" type="slidenum">
              <a:t>‹N›</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32B6885A-889E-4085-92EE-C6EF725E5FC6}" type="slidenum">
              <a:t>‹N›</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80A060CD-2626-4929-B947-ACB057A3BC43}" type="slidenum">
              <a:t>‹N›</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B3BE49CB-D5B3-4CFD-8939-FA8FA80A5E6D}" type="slidenum">
              <a:t>‹N›</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CBB363EE-35B3-4B31-AE08-6029D3E8F68E}" type="slidenum">
              <a:t>‹N›</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37AD8627-1EA1-4B78-BA73-207763B3AFD3}" type="slidenum">
              <a:t>‹N›</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A31FA074-D85C-4C38-91AF-38E43317A21A}" type="slidenum">
              <a:t>‹N›</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98214BC3-F746-461D-A4D9-7019E7C8FCAB}" type="slidenum">
              <a:t>‹N›</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794ABA72-ADF9-478A-A218-FFE09556CABD}" type="slidenum">
              <a:t>‹N›</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4880" cy="614232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B238C07B-CAC2-4141-AD02-AFFE9A3EC51F}" type="slidenum">
              <a:t>‹N›</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A37BA4CB-655F-450D-BCF0-B87851AF1437}" type="slidenum">
              <a:t>‹N›</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B00DDEA6-2A35-42D7-8894-CC44FAC21560}" type="slidenum">
              <a:t>‹N›</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C0853C98-42F8-45D1-92CA-A148A361BA05}" type="slidenum">
              <a:t>‹N›</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C2F879D5-3200-43E2-A352-C65CBC92D362}" type="slidenum">
              <a:t>‹N›</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36968E0A-37DD-4231-B8A4-97967C601F6F}" type="slidenum">
              <a:t>‹N›</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6CBCB246-18DA-41BC-A779-14973D88EB42}" type="slidenum">
              <a:t>‹N›</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110CD333-1073-43C6-93E9-9705CA55E681}" type="slidenum">
              <a:t>‹N›</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1D92606A-2B04-4D31-867C-ADD466D638B0}" type="slidenum">
              <a:t>‹N›</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762B5FCB-4631-474A-82DB-A74C6657EBE9}" type="slidenum">
              <a:t>‹N›</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1818A7D7-2251-44E3-B095-2FB0AB859126}" type="slidenum">
              <a:t>‹N›</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4880" cy="614232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076C400F-97FD-4C07-A520-EC94AB8FE285}" type="slidenum">
              <a:t>‹N›</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35D035AA-B30B-454F-A517-D6BDEA66EB91}"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4EE07CC5-C8BE-4694-A546-B3A73E51F034}"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a:lnSpc>
                <a:spcPct val="90000"/>
              </a:lnSpc>
              <a:spcBef>
                <a:spcPts val="1417"/>
              </a:spcBef>
              <a:buNone/>
            </a:pPr>
            <a:endParaRPr lang="it-IT" sz="2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EE6C5E9C-9220-4266-8069-B74D701CFE0B}"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r>
              <a:rPr lang="it-IT" sz="4400" b="0" strike="noStrike" spc="-1">
                <a:solidFill>
                  <a:srgbClr val="000000"/>
                </a:solidFill>
                <a:latin typeface="Arial"/>
              </a:rPr>
              <a:t>Fai clic per modificare il formato del testo del titolo</a:t>
            </a:r>
          </a:p>
        </p:txBody>
      </p:sp>
      <p:sp>
        <p:nvSpPr>
          <p:cNvPr id="6" name="PlaceHolder 2"/>
          <p:cNvSpPr>
            <a:spLocks noGrp="1"/>
          </p:cNvSpPr>
          <p:nvPr>
            <p:ph type="ftr" idx="1"/>
          </p:nvPr>
        </p:nvSpPr>
        <p:spPr>
          <a:xfrm>
            <a:off x="4038480" y="6356520"/>
            <a:ext cx="4114080" cy="364320"/>
          </a:xfrm>
          <a:prstGeom prst="rect">
            <a:avLst/>
          </a:prstGeom>
          <a:noFill/>
          <a:ln w="0">
            <a:noFill/>
          </a:ln>
        </p:spPr>
        <p:txBody>
          <a:bodyPr lIns="90000" tIns="45000" rIns="90000" bIns="45000" anchor="ctr">
            <a:noAutofit/>
          </a:bodyPr>
          <a:lstStyle>
            <a:lvl1pPr algn="ctr">
              <a:lnSpc>
                <a:spcPct val="100000"/>
              </a:lnSpc>
              <a:buNone/>
              <a:defRPr lang="it-IT" sz="1400" b="0" strike="noStrike" spc="-1">
                <a:solidFill>
                  <a:srgbClr val="000000"/>
                </a:solidFill>
                <a:latin typeface="Times New Roman"/>
                <a:ea typeface="DejaVu Sans"/>
              </a:defRPr>
            </a:lvl1pPr>
          </a:lstStyle>
          <a:p>
            <a:pPr algn="ctr">
              <a:lnSpc>
                <a:spcPct val="100000"/>
              </a:lnSpc>
              <a:buNone/>
            </a:pPr>
            <a:r>
              <a:rPr lang="it-IT" sz="1400" b="0" strike="noStrike" spc="-1">
                <a:solidFill>
                  <a:srgbClr val="000000"/>
                </a:solidFill>
                <a:latin typeface="Times New Roman"/>
                <a:ea typeface="DejaVu Sans"/>
              </a:rPr>
              <a:t>&lt;piè di pagina&gt;</a:t>
            </a:r>
            <a:endParaRPr lang="it-IT" sz="1400" b="0" strike="noStrike" spc="-1">
              <a:latin typeface="Times New Roman"/>
            </a:endParaRPr>
          </a:p>
        </p:txBody>
      </p:sp>
      <p:sp>
        <p:nvSpPr>
          <p:cNvPr id="2" name="PlaceHolder 3"/>
          <p:cNvSpPr>
            <a:spLocks noGrp="1"/>
          </p:cNvSpPr>
          <p:nvPr>
            <p:ph type="sldNum" idx="2"/>
          </p:nvPr>
        </p:nvSpPr>
        <p:spPr>
          <a:xfrm>
            <a:off x="8610480" y="6356520"/>
            <a:ext cx="2742480" cy="364320"/>
          </a:xfrm>
          <a:prstGeom prst="rect">
            <a:avLst/>
          </a:prstGeom>
          <a:noFill/>
          <a:ln w="0">
            <a:noFill/>
          </a:ln>
        </p:spPr>
        <p:txBody>
          <a:bodyPr lIns="90000" tIns="45000" rIns="90000" bIns="45000" anchor="ctr">
            <a:noAutofit/>
          </a:bodyPr>
          <a:lstStyle>
            <a:lvl1pPr algn="r">
              <a:lnSpc>
                <a:spcPct val="100000"/>
              </a:lnSpc>
              <a:buNone/>
              <a:defRPr lang="it-IT" sz="1200" b="0" strike="noStrike" spc="-1">
                <a:solidFill>
                  <a:srgbClr val="8B8B8B"/>
                </a:solidFill>
                <a:latin typeface="Calibri"/>
                <a:ea typeface="DejaVu Sans"/>
              </a:defRPr>
            </a:lvl1pPr>
          </a:lstStyle>
          <a:p>
            <a:pPr algn="r">
              <a:lnSpc>
                <a:spcPct val="100000"/>
              </a:lnSpc>
              <a:buNone/>
            </a:pPr>
            <a:fld id="{C9996995-AF31-443B-9B7C-F80F570DE751}" type="slidenum">
              <a:rPr lang="it-IT" sz="1200" b="0" strike="noStrike" spc="-1">
                <a:solidFill>
                  <a:srgbClr val="8B8B8B"/>
                </a:solidFill>
                <a:latin typeface="Calibri"/>
                <a:ea typeface="DejaVu Sans"/>
              </a:rPr>
              <a:t>‹N›</a:t>
            </a:fld>
            <a:endParaRPr lang="it-IT" sz="1200" b="0" strike="noStrike" spc="-1">
              <a:latin typeface="Times New Roman"/>
            </a:endParaRPr>
          </a:p>
        </p:txBody>
      </p:sp>
      <p:sp>
        <p:nvSpPr>
          <p:cNvPr id="3" name="PlaceHolder 4"/>
          <p:cNvSpPr>
            <a:spLocks noGrp="1"/>
          </p:cNvSpPr>
          <p:nvPr>
            <p:ph type="dt" idx="3"/>
          </p:nvPr>
        </p:nvSpPr>
        <p:spPr>
          <a:xfrm>
            <a:off x="838080" y="6356520"/>
            <a:ext cx="2742480" cy="364320"/>
          </a:xfrm>
          <a:prstGeom prst="rect">
            <a:avLst/>
          </a:prstGeom>
          <a:noFill/>
          <a:ln w="0">
            <a:noFill/>
          </a:ln>
        </p:spPr>
        <p:txBody>
          <a:bodyPr lIns="90000" tIns="45000" rIns="90000" bIns="45000" anchor="ctr">
            <a:noAutofit/>
          </a:bodyPr>
          <a:lstStyle>
            <a:lvl1pPr>
              <a:defRPr lang="it-IT" sz="1400" b="0" strike="noStrike" spc="-1">
                <a:latin typeface="Times New Roman"/>
              </a:defRPr>
            </a:lvl1pPr>
          </a:lstStyle>
          <a:p>
            <a:r>
              <a:rPr lang="it-IT" sz="1400" b="0" strike="noStrike" spc="-1">
                <a:latin typeface="Times New Roman"/>
              </a:rPr>
              <a:t>&lt;data/ora&gt;</a:t>
            </a: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it-IT" sz="2800" b="0" strike="noStrike" spc="-1">
                <a:solidFill>
                  <a:srgbClr val="000000"/>
                </a:solidFill>
                <a:latin typeface="Arial"/>
              </a:rPr>
              <a:t>Fai clic per modificare il formato del testo della struttura</a:t>
            </a:r>
          </a:p>
          <a:p>
            <a:pPr marL="864000" lvl="1" indent="-324000">
              <a:lnSpc>
                <a:spcPct val="90000"/>
              </a:lnSpc>
              <a:spcBef>
                <a:spcPts val="1134"/>
              </a:spcBef>
              <a:buClr>
                <a:srgbClr val="000000"/>
              </a:buClr>
              <a:buSzPct val="75000"/>
              <a:buFont typeface="Symbol" charset="2"/>
              <a:buChar char=""/>
            </a:pPr>
            <a:r>
              <a:rPr lang="it-IT" sz="2000" b="0" strike="noStrike" spc="-1">
                <a:solidFill>
                  <a:srgbClr val="000000"/>
                </a:solidFill>
                <a:latin typeface="Arial"/>
              </a:rPr>
              <a:t>Secondo livello struttura</a:t>
            </a:r>
          </a:p>
          <a:p>
            <a:pPr marL="1296000" lvl="2" indent="-288000">
              <a:lnSpc>
                <a:spcPct val="90000"/>
              </a:lnSpc>
              <a:spcBef>
                <a:spcPts val="850"/>
              </a:spcBef>
              <a:buClr>
                <a:srgbClr val="000000"/>
              </a:buClr>
              <a:buSzPct val="45000"/>
              <a:buFont typeface="Wingdings" charset="2"/>
              <a:buChar char=""/>
            </a:pPr>
            <a:r>
              <a:rPr lang="it-IT" sz="1800" b="0" strike="noStrike" spc="-1">
                <a:solidFill>
                  <a:srgbClr val="000000"/>
                </a:solidFill>
                <a:latin typeface="Arial"/>
              </a:rPr>
              <a:t>Terzo livello struttura</a:t>
            </a:r>
          </a:p>
          <a:p>
            <a:pPr marL="1728000" lvl="3" indent="-216000">
              <a:lnSpc>
                <a:spcPct val="90000"/>
              </a:lnSpc>
              <a:spcBef>
                <a:spcPts val="567"/>
              </a:spcBef>
              <a:buClr>
                <a:srgbClr val="000000"/>
              </a:buClr>
              <a:buSzPct val="75000"/>
              <a:buFont typeface="Symbol" charset="2"/>
              <a:buChar char=""/>
            </a:pPr>
            <a:r>
              <a:rPr lang="it-IT" sz="1800" b="0" strike="noStrike" spc="-1">
                <a:solidFill>
                  <a:srgbClr val="000000"/>
                </a:solidFill>
                <a:latin typeface="Arial"/>
              </a:rPr>
              <a:t>Quarto livello struttura</a:t>
            </a:r>
          </a:p>
          <a:p>
            <a:pPr marL="2160000" lvl="4" indent="-216000">
              <a:lnSpc>
                <a:spcPct val="90000"/>
              </a:lnSpc>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lnSpc>
                <a:spcPct val="90000"/>
              </a:lnSpc>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lnSpc>
                <a:spcPct val="90000"/>
              </a:lnSpc>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4080" cy="364320"/>
          </a:xfrm>
          <a:prstGeom prst="rect">
            <a:avLst/>
          </a:prstGeom>
          <a:noFill/>
          <a:ln w="0">
            <a:noFill/>
          </a:ln>
        </p:spPr>
        <p:txBody>
          <a:bodyPr lIns="90000" tIns="45000" rIns="90000" bIns="45000" anchor="ctr">
            <a:noAutofit/>
          </a:bodyPr>
          <a:lstStyle>
            <a:lvl1pPr algn="ctr">
              <a:lnSpc>
                <a:spcPct val="100000"/>
              </a:lnSpc>
              <a:buNone/>
              <a:defRPr lang="it-IT" sz="1400" b="0" strike="noStrike" spc="-1">
                <a:solidFill>
                  <a:srgbClr val="000000"/>
                </a:solidFill>
                <a:latin typeface="Times New Roman"/>
                <a:ea typeface="DejaVu Sans"/>
              </a:defRPr>
            </a:lvl1pPr>
          </a:lstStyle>
          <a:p>
            <a:pPr algn="ctr">
              <a:lnSpc>
                <a:spcPct val="100000"/>
              </a:lnSpc>
              <a:buNone/>
            </a:pPr>
            <a:r>
              <a:rPr lang="it-IT" sz="1400" b="0" strike="noStrike" spc="-1">
                <a:solidFill>
                  <a:srgbClr val="000000"/>
                </a:solidFill>
                <a:latin typeface="Times New Roman"/>
                <a:ea typeface="DejaVu Sans"/>
              </a:rPr>
              <a:t>&lt;piè di pagina&gt;</a:t>
            </a:r>
            <a:endParaRPr lang="it-IT" sz="1400" b="0" strike="noStrike" spc="-1">
              <a:latin typeface="Times New Roman"/>
            </a:endParaRPr>
          </a:p>
        </p:txBody>
      </p:sp>
      <p:sp>
        <p:nvSpPr>
          <p:cNvPr id="42" name="PlaceHolder 2"/>
          <p:cNvSpPr>
            <a:spLocks noGrp="1"/>
          </p:cNvSpPr>
          <p:nvPr>
            <p:ph type="sldNum" idx="5"/>
          </p:nvPr>
        </p:nvSpPr>
        <p:spPr>
          <a:xfrm>
            <a:off x="8610480" y="6356520"/>
            <a:ext cx="2742480" cy="364320"/>
          </a:xfrm>
          <a:prstGeom prst="rect">
            <a:avLst/>
          </a:prstGeom>
          <a:noFill/>
          <a:ln w="0">
            <a:noFill/>
          </a:ln>
        </p:spPr>
        <p:txBody>
          <a:bodyPr lIns="90000" tIns="45000" rIns="90000" bIns="45000" anchor="ctr">
            <a:noAutofit/>
          </a:bodyPr>
          <a:lstStyle>
            <a:lvl1pPr algn="r">
              <a:lnSpc>
                <a:spcPct val="100000"/>
              </a:lnSpc>
              <a:buNone/>
              <a:defRPr lang="it-IT" sz="1200" b="0" strike="noStrike" spc="-1">
                <a:solidFill>
                  <a:srgbClr val="8B8B8B"/>
                </a:solidFill>
                <a:latin typeface="Calibri"/>
                <a:ea typeface="DejaVu Sans"/>
              </a:defRPr>
            </a:lvl1pPr>
          </a:lstStyle>
          <a:p>
            <a:pPr algn="r">
              <a:lnSpc>
                <a:spcPct val="100000"/>
              </a:lnSpc>
              <a:buNone/>
            </a:pPr>
            <a:fld id="{AF9567A5-6A51-4F7D-A666-3B6CDDB1EEA8}" type="slidenum">
              <a:rPr lang="it-IT" sz="1200" b="0" strike="noStrike" spc="-1">
                <a:solidFill>
                  <a:srgbClr val="8B8B8B"/>
                </a:solidFill>
                <a:latin typeface="Calibri"/>
                <a:ea typeface="DejaVu Sans"/>
              </a:rPr>
              <a:t>‹N›</a:t>
            </a:fld>
            <a:endParaRPr lang="it-IT" sz="1200" b="0" strike="noStrike" spc="-1">
              <a:latin typeface="Times New Roman"/>
            </a:endParaRPr>
          </a:p>
        </p:txBody>
      </p:sp>
      <p:sp>
        <p:nvSpPr>
          <p:cNvPr id="43" name="PlaceHolder 3"/>
          <p:cNvSpPr>
            <a:spLocks noGrp="1"/>
          </p:cNvSpPr>
          <p:nvPr>
            <p:ph type="dt" idx="6"/>
          </p:nvPr>
        </p:nvSpPr>
        <p:spPr>
          <a:xfrm>
            <a:off x="838080" y="6356520"/>
            <a:ext cx="2742480" cy="364320"/>
          </a:xfrm>
          <a:prstGeom prst="rect">
            <a:avLst/>
          </a:prstGeom>
          <a:noFill/>
          <a:ln w="0">
            <a:noFill/>
          </a:ln>
        </p:spPr>
        <p:txBody>
          <a:bodyPr lIns="90000" tIns="45000" rIns="90000" bIns="45000" anchor="ctr">
            <a:noAutofit/>
          </a:bodyPr>
          <a:lstStyle>
            <a:lvl1pPr>
              <a:defRPr lang="it-IT" sz="1400" b="0" strike="noStrike" spc="-1">
                <a:latin typeface="Times New Roman"/>
              </a:defRPr>
            </a:lvl1pPr>
          </a:lstStyle>
          <a:p>
            <a:r>
              <a:rPr lang="it-IT" sz="1400" b="0" strike="noStrike" spc="-1">
                <a:latin typeface="Times New Roman"/>
              </a:rPr>
              <a:t>&lt;data/ora&gt;</a:t>
            </a: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r>
              <a:rPr lang="it-IT" sz="1800" b="0" strike="noStrike" spc="-1">
                <a:solidFill>
                  <a:srgbClr val="000000"/>
                </a:solidFill>
                <a:latin typeface="Arial"/>
              </a:rPr>
              <a:t>Fai clic per modificare il formato del testo del titolo</a:t>
            </a: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it-IT" sz="2800" b="0" strike="noStrike" spc="-1">
                <a:solidFill>
                  <a:srgbClr val="000000"/>
                </a:solidFill>
                <a:latin typeface="Arial"/>
              </a:rPr>
              <a:t>Fai clic per modificare il formato del testo della struttura</a:t>
            </a:r>
          </a:p>
          <a:p>
            <a:pPr marL="864000" lvl="1" indent="-324000">
              <a:lnSpc>
                <a:spcPct val="90000"/>
              </a:lnSpc>
              <a:spcBef>
                <a:spcPts val="1134"/>
              </a:spcBef>
              <a:buClr>
                <a:srgbClr val="000000"/>
              </a:buClr>
              <a:buSzPct val="75000"/>
              <a:buFont typeface="Symbol" charset="2"/>
              <a:buChar char=""/>
            </a:pPr>
            <a:r>
              <a:rPr lang="it-IT" sz="2000" b="0" strike="noStrike" spc="-1">
                <a:solidFill>
                  <a:srgbClr val="000000"/>
                </a:solidFill>
                <a:latin typeface="Arial"/>
              </a:rPr>
              <a:t>Secondo livello struttura</a:t>
            </a:r>
          </a:p>
          <a:p>
            <a:pPr marL="1296000" lvl="2" indent="-288000">
              <a:lnSpc>
                <a:spcPct val="90000"/>
              </a:lnSpc>
              <a:spcBef>
                <a:spcPts val="850"/>
              </a:spcBef>
              <a:buClr>
                <a:srgbClr val="000000"/>
              </a:buClr>
              <a:buSzPct val="45000"/>
              <a:buFont typeface="Wingdings" charset="2"/>
              <a:buChar char=""/>
            </a:pPr>
            <a:r>
              <a:rPr lang="it-IT" sz="1800" b="0" strike="noStrike" spc="-1">
                <a:solidFill>
                  <a:srgbClr val="000000"/>
                </a:solidFill>
                <a:latin typeface="Arial"/>
              </a:rPr>
              <a:t>Terzo livello struttura</a:t>
            </a:r>
          </a:p>
          <a:p>
            <a:pPr marL="1728000" lvl="3" indent="-216000">
              <a:lnSpc>
                <a:spcPct val="90000"/>
              </a:lnSpc>
              <a:spcBef>
                <a:spcPts val="567"/>
              </a:spcBef>
              <a:buClr>
                <a:srgbClr val="000000"/>
              </a:buClr>
              <a:buSzPct val="75000"/>
              <a:buFont typeface="Symbol" charset="2"/>
              <a:buChar char=""/>
            </a:pPr>
            <a:r>
              <a:rPr lang="it-IT" sz="1800" b="0" strike="noStrike" spc="-1">
                <a:solidFill>
                  <a:srgbClr val="000000"/>
                </a:solidFill>
                <a:latin typeface="Arial"/>
              </a:rPr>
              <a:t>Quarto livello struttura</a:t>
            </a:r>
          </a:p>
          <a:p>
            <a:pPr marL="2160000" lvl="4" indent="-216000">
              <a:lnSpc>
                <a:spcPct val="90000"/>
              </a:lnSpc>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lnSpc>
                <a:spcPct val="90000"/>
              </a:lnSpc>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lnSpc>
                <a:spcPct val="90000"/>
              </a:lnSpc>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jpeg"/><Relationship Id="rId2" Type="http://schemas.openxmlformats.org/officeDocument/2006/relationships/image" Target="../media/image1.tif"/><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6.png"/><Relationship Id="rId2" Type="http://schemas.openxmlformats.org/officeDocument/2006/relationships/image" Target="../media/image1.tif"/><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7.png"/><Relationship Id="rId2" Type="http://schemas.openxmlformats.org/officeDocument/2006/relationships/image" Target="../media/image1.tif"/><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hyperlink" Target="https://www.cameredaria.eu/" TargetMode="External"/><Relationship Id="rId2" Type="http://schemas.openxmlformats.org/officeDocument/2006/relationships/image" Target="../media/image1.tif"/><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hyperlink" Target="https://www.hotellerievallesacra.it/" TargetMode="External"/><Relationship Id="rId2" Type="http://schemas.openxmlformats.org/officeDocument/2006/relationships/image" Target="../media/image1.tif"/><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file:////Users/Paola/Library/Group%20Containers/UBF8T346G9.ms/WebArchiveCopyPasteTempFiles/com.microsoft.Word/page1image51475040" TargetMode="External"/><Relationship Id="rId4" Type="http://schemas.openxmlformats.org/officeDocument/2006/relationships/image" Target="../media/image3.jpe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hyperlink" Target="https://koivusaunaecucina.com/" TargetMode="External"/><Relationship Id="rId2" Type="http://schemas.openxmlformats.org/officeDocument/2006/relationships/image" Target="../media/image1.tif"/><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hyperlink" Target="https://youtu.be/Mq0MMgkDcMg" TargetMode="External"/><Relationship Id="rId2" Type="http://schemas.openxmlformats.org/officeDocument/2006/relationships/image" Target="../media/image1.tif"/><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hyperlink" Target="https://www.miglio608.com/" TargetMode="External"/><Relationship Id="rId2" Type="http://schemas.openxmlformats.org/officeDocument/2006/relationships/image" Target="../media/image1.tif"/><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1.emf"/><Relationship Id="rId2" Type="http://schemas.openxmlformats.org/officeDocument/2006/relationships/image" Target="../media/image1.tif"/><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5.jpeg"/><Relationship Id="rId5" Type="http://schemas.openxmlformats.org/officeDocument/2006/relationships/image" Target="../media/image3.jpeg"/><Relationship Id="rId10" Type="http://schemas.openxmlformats.org/officeDocument/2006/relationships/image" Target="../media/image10.png"/><Relationship Id="rId4" Type="http://schemas.openxmlformats.org/officeDocument/2006/relationships/image" Target="../media/image2.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1.tif"/><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tif"/><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tif"/><Relationship Id="rId7"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hyperlink" Target="mailto:sportello@galvallidelcanavese.it" TargetMode="External"/><Relationship Id="rId3" Type="http://schemas.openxmlformats.org/officeDocument/2006/relationships/image" Target="../media/image1.tif"/><Relationship Id="rId7"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tif"/><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hyperlink" Target="http://www.galvallidelcanavese.it/" TargetMode="External"/><Relationship Id="rId3" Type="http://schemas.openxmlformats.org/officeDocument/2006/relationships/image" Target="../media/image4.jpeg"/><Relationship Id="rId7" Type="http://schemas.openxmlformats.org/officeDocument/2006/relationships/hyperlink" Target="http://www.mettersimproprio.it/" TargetMode="External"/><Relationship Id="rId2" Type="http://schemas.openxmlformats.org/officeDocument/2006/relationships/image" Target="../media/image1.tif"/><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hyperlink" Target="https://www.regione.piemonte.it/web/temi/agricoltura/modulistica-anagrafe-agricol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tif"/><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jpeg"/><Relationship Id="rId2" Type="http://schemas.openxmlformats.org/officeDocument/2006/relationships/image" Target="../media/image1.tif"/><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laceHolder 1"/>
          <p:cNvSpPr>
            <a:spLocks noGrp="1"/>
          </p:cNvSpPr>
          <p:nvPr>
            <p:ph type="title"/>
          </p:nvPr>
        </p:nvSpPr>
        <p:spPr>
          <a:xfrm>
            <a:off x="1452240" y="1404720"/>
            <a:ext cx="8586000" cy="2763360"/>
          </a:xfrm>
          <a:prstGeom prst="rect">
            <a:avLst/>
          </a:prstGeom>
          <a:noFill/>
          <a:ln w="0">
            <a:noFill/>
          </a:ln>
        </p:spPr>
        <p:txBody>
          <a:bodyPr lIns="0" tIns="0" rIns="0" bIns="0" anchor="ctr">
            <a:normAutofit fontScale="90000"/>
          </a:bodyPr>
          <a:lstStyle/>
          <a:p>
            <a:pPr algn="ctr"/>
            <a:r>
              <a:rPr lang="en-US" sz="4900" b="1" strike="noStrike" spc="-1" dirty="0">
                <a:solidFill>
                  <a:srgbClr val="DD7A1F"/>
                </a:solidFill>
                <a:latin typeface="Abadi MT Condensed Light"/>
                <a:ea typeface="DejaVu Sans"/>
              </a:rPr>
              <a:t>STRATEGIA DI SVILUPPO LOCALE 23-27</a:t>
            </a:r>
            <a:br>
              <a:rPr lang="en-US" sz="6100" dirty="0"/>
            </a:br>
            <a:r>
              <a:rPr lang="en-US" sz="6100" spc="-1" dirty="0">
                <a:solidFill>
                  <a:srgbClr val="076867"/>
                </a:solidFill>
                <a:latin typeface="Abadi MT Condensed Light"/>
              </a:rPr>
              <a:t>“CANAVESE SMART RURAL LAB”</a:t>
            </a:r>
            <a:br>
              <a:rPr lang="it-IT" sz="3200" dirty="0">
                <a:effectLst/>
              </a:rPr>
            </a:br>
            <a:r>
              <a:rPr lang="it-IT" i="1" spc="-1" dirty="0">
                <a:solidFill>
                  <a:srgbClr val="076867"/>
                </a:solidFill>
                <a:latin typeface="Abadi MT Condensed Light"/>
              </a:rPr>
              <a:t>Le opportunità dei bandi GAL</a:t>
            </a:r>
            <a:br>
              <a:rPr lang="it-IT" sz="6100" spc="-1" dirty="0">
                <a:solidFill>
                  <a:srgbClr val="076867"/>
                </a:solidFill>
                <a:latin typeface="Abadi MT Condensed Light"/>
              </a:rPr>
            </a:br>
            <a:endParaRPr lang="en-US" sz="6100" spc="-1" dirty="0">
              <a:solidFill>
                <a:srgbClr val="076867"/>
              </a:solidFill>
              <a:latin typeface="Abadi MT Condensed Light"/>
            </a:endParaRPr>
          </a:p>
        </p:txBody>
      </p:sp>
      <p:pic>
        <p:nvPicPr>
          <p:cNvPr id="165" name="Immagine 26"/>
          <p:cNvPicPr/>
          <p:nvPr/>
        </p:nvPicPr>
        <p:blipFill>
          <a:blip r:embed="rId2"/>
          <a:stretch/>
        </p:blipFill>
        <p:spPr>
          <a:xfrm rot="5400000">
            <a:off x="8254080" y="3004560"/>
            <a:ext cx="6969600" cy="906120"/>
          </a:xfrm>
          <a:prstGeom prst="rect">
            <a:avLst/>
          </a:prstGeom>
          <a:ln w="0">
            <a:noFill/>
          </a:ln>
        </p:spPr>
      </p:pic>
      <p:sp>
        <p:nvSpPr>
          <p:cNvPr id="166" name="Connettore 1 28"/>
          <p:cNvSpPr/>
          <p:nvPr/>
        </p:nvSpPr>
        <p:spPr>
          <a:xfrm>
            <a:off x="1544040" y="5533200"/>
            <a:ext cx="8422920" cy="360"/>
          </a:xfrm>
          <a:prstGeom prst="line">
            <a:avLst/>
          </a:prstGeom>
          <a:ln w="38100">
            <a:solidFill>
              <a:srgbClr val="DB7E2F"/>
            </a:solidFill>
          </a:ln>
        </p:spPr>
        <p:style>
          <a:lnRef idx="1">
            <a:schemeClr val="accent1"/>
          </a:lnRef>
          <a:fillRef idx="0">
            <a:schemeClr val="accent1"/>
          </a:fillRef>
          <a:effectRef idx="0">
            <a:schemeClr val="accent1"/>
          </a:effectRef>
          <a:fontRef idx="minor"/>
        </p:style>
        <p:txBody>
          <a:bodyPr/>
          <a:lstStyle/>
          <a:p>
            <a:endParaRPr lang="it-IT"/>
          </a:p>
        </p:txBody>
      </p:sp>
      <p:grpSp>
        <p:nvGrpSpPr>
          <p:cNvPr id="167" name="Group 15"/>
          <p:cNvGrpSpPr/>
          <p:nvPr/>
        </p:nvGrpSpPr>
        <p:grpSpPr>
          <a:xfrm>
            <a:off x="1596330" y="6052320"/>
            <a:ext cx="4772520" cy="694440"/>
            <a:chOff x="193680" y="6089760"/>
            <a:chExt cx="4772520" cy="694440"/>
          </a:xfrm>
        </p:grpSpPr>
        <p:pic>
          <p:nvPicPr>
            <p:cNvPr id="168" name="Picture 12"/>
            <p:cNvPicPr/>
            <p:nvPr/>
          </p:nvPicPr>
          <p:blipFill>
            <a:blip r:embed="rId3"/>
            <a:stretch/>
          </p:blipFill>
          <p:spPr>
            <a:xfrm>
              <a:off x="193680" y="6089760"/>
              <a:ext cx="3933000" cy="694440"/>
            </a:xfrm>
            <a:prstGeom prst="rect">
              <a:avLst/>
            </a:prstGeom>
            <a:ln w="0">
              <a:noFill/>
            </a:ln>
          </p:spPr>
        </p:pic>
        <p:pic>
          <p:nvPicPr>
            <p:cNvPr id="169" name="Picture 14"/>
            <p:cNvPicPr/>
            <p:nvPr/>
          </p:nvPicPr>
          <p:blipFill>
            <a:blip r:embed="rId4"/>
            <a:stretch/>
          </p:blipFill>
          <p:spPr>
            <a:xfrm>
              <a:off x="4461480" y="6198840"/>
              <a:ext cx="504720" cy="531360"/>
            </a:xfrm>
            <a:prstGeom prst="rect">
              <a:avLst/>
            </a:prstGeom>
            <a:ln w="0">
              <a:noFill/>
            </a:ln>
          </p:spPr>
        </p:pic>
      </p:grpSp>
      <p:pic>
        <p:nvPicPr>
          <p:cNvPr id="171" name="Immagine 30" descr="Immagine che contiene Elementi grafici, Carattere, clipart, simbolo&#10;&#10;Descrizione generata automaticamente"/>
          <p:cNvPicPr/>
          <p:nvPr/>
        </p:nvPicPr>
        <p:blipFill>
          <a:blip r:embed="rId5"/>
          <a:stretch/>
        </p:blipFill>
        <p:spPr>
          <a:xfrm>
            <a:off x="252360" y="239760"/>
            <a:ext cx="1199520" cy="971280"/>
          </a:xfrm>
          <a:prstGeom prst="rect">
            <a:avLst/>
          </a:prstGeom>
          <a:ln w="0">
            <a:noFill/>
          </a:ln>
        </p:spPr>
      </p:pic>
      <p:sp>
        <p:nvSpPr>
          <p:cNvPr id="172" name="CasellaDiTesto 2"/>
          <p:cNvSpPr/>
          <p:nvPr/>
        </p:nvSpPr>
        <p:spPr>
          <a:xfrm>
            <a:off x="1452240" y="4331880"/>
            <a:ext cx="8586000" cy="7679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2400" b="1" strike="noStrike" spc="-1" dirty="0">
                <a:solidFill>
                  <a:srgbClr val="DD7A1F"/>
                </a:solidFill>
                <a:latin typeface="Abadi MT Condensed Light"/>
                <a:ea typeface="DejaVu Sans"/>
              </a:rPr>
              <a:t>5 Dicembre 2024, ore 18.00 	</a:t>
            </a:r>
            <a:endParaRPr lang="it-IT" sz="2400" b="0" strike="noStrike" spc="-1" dirty="0">
              <a:latin typeface="Arial"/>
            </a:endParaRPr>
          </a:p>
          <a:p>
            <a:pPr>
              <a:lnSpc>
                <a:spcPct val="100000"/>
              </a:lnSpc>
              <a:buNone/>
            </a:pPr>
            <a:r>
              <a:rPr lang="it-IT" sz="2000" spc="-1" dirty="0">
                <a:solidFill>
                  <a:srgbClr val="000000"/>
                </a:solidFill>
                <a:latin typeface="Abadi MT Condensed Light"/>
              </a:rPr>
              <a:t>c/o Comune di Orio Canavese – Piazza </a:t>
            </a:r>
            <a:r>
              <a:rPr lang="it-IT" sz="2000" spc="-1" dirty="0" err="1">
                <a:solidFill>
                  <a:srgbClr val="000000"/>
                </a:solidFill>
                <a:latin typeface="Abadi MT Condensed Light"/>
              </a:rPr>
              <a:t>Tapparo</a:t>
            </a:r>
            <a:r>
              <a:rPr lang="it-IT" sz="2000" spc="-1" dirty="0">
                <a:solidFill>
                  <a:srgbClr val="000000"/>
                </a:solidFill>
                <a:latin typeface="Abadi MT Condensed Light"/>
              </a:rPr>
              <a:t> 1</a:t>
            </a:r>
            <a:endParaRPr lang="it-IT" sz="2000" b="0" strike="noStrike" spc="-1" dirty="0">
              <a:latin typeface="Arial"/>
            </a:endParaRPr>
          </a:p>
        </p:txBody>
      </p:sp>
      <p:pic>
        <p:nvPicPr>
          <p:cNvPr id="173" name="Immagine 15"/>
          <p:cNvPicPr/>
          <p:nvPr/>
        </p:nvPicPr>
        <p:blipFill>
          <a:blip r:embed="rId6"/>
          <a:stretch/>
        </p:blipFill>
        <p:spPr>
          <a:xfrm>
            <a:off x="7156890" y="6052320"/>
            <a:ext cx="2336760" cy="698400"/>
          </a:xfrm>
          <a:prstGeom prst="rect">
            <a:avLst/>
          </a:prstGeom>
          <a:ln w="0">
            <a:noFill/>
          </a:ln>
        </p:spPr>
      </p:pic>
      <p:sp>
        <p:nvSpPr>
          <p:cNvPr id="8" name="CasellaDiTesto 7">
            <a:extLst>
              <a:ext uri="{FF2B5EF4-FFF2-40B4-BE49-F238E27FC236}">
                <a16:creationId xmlns:a16="http://schemas.microsoft.com/office/drawing/2014/main" id="{A03EB612-56EC-9BA8-D85C-FFCBF104853B}"/>
              </a:ext>
            </a:extLst>
          </p:cNvPr>
          <p:cNvSpPr txBox="1"/>
          <p:nvPr/>
        </p:nvSpPr>
        <p:spPr>
          <a:xfrm>
            <a:off x="5916778" y="124344"/>
            <a:ext cx="5369042" cy="230832"/>
          </a:xfrm>
          <a:prstGeom prst="rect">
            <a:avLst/>
          </a:prstGeom>
          <a:noFill/>
        </p:spPr>
        <p:txBody>
          <a:bodyPr wrap="square" rtlCol="0">
            <a:spAutoFit/>
          </a:bodyPr>
          <a:lstStyle/>
          <a:p>
            <a:r>
              <a:rPr lang="it-IT" sz="900" b="0" i="0" u="none" strike="noStrike" dirty="0">
                <a:solidFill>
                  <a:srgbClr val="000000"/>
                </a:solidFill>
                <a:effectLst/>
                <a:latin typeface="Aptos" panose="020B0004020202020204" pitchFamily="34" charset="0"/>
              </a:rPr>
              <a:t>evento realizzato nell’ambito delle “Giornate della Trasparenza” previste dal </a:t>
            </a:r>
            <a:r>
              <a:rPr lang="it-IT" sz="900" b="0" i="0" u="none" strike="noStrike" dirty="0" err="1">
                <a:solidFill>
                  <a:srgbClr val="000000"/>
                </a:solidFill>
                <a:effectLst/>
                <a:latin typeface="Aptos" panose="020B0004020202020204" pitchFamily="34" charset="0"/>
              </a:rPr>
              <a:t>D.Lgs.</a:t>
            </a:r>
            <a:r>
              <a:rPr lang="it-IT" sz="900" b="0" i="0" u="none" strike="noStrike" dirty="0">
                <a:solidFill>
                  <a:srgbClr val="000000"/>
                </a:solidFill>
                <a:effectLst/>
                <a:latin typeface="Aptos" panose="020B0004020202020204" pitchFamily="34" charset="0"/>
              </a:rPr>
              <a:t> n.33 del 14.03.2013</a:t>
            </a:r>
            <a:endParaRPr lang="it-IT" sz="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48665-C87F-0861-413B-2A6418419ED9}"/>
            </a:ext>
          </a:extLst>
        </p:cNvPr>
        <p:cNvGrpSpPr/>
        <p:nvPr/>
      </p:nvGrpSpPr>
      <p:grpSpPr>
        <a:xfrm>
          <a:off x="0" y="0"/>
          <a:ext cx="0" cy="0"/>
          <a:chOff x="0" y="0"/>
          <a:chExt cx="0" cy="0"/>
        </a:xfrm>
      </p:grpSpPr>
      <p:pic>
        <p:nvPicPr>
          <p:cNvPr id="464" name="Immagine 4">
            <a:extLst>
              <a:ext uri="{FF2B5EF4-FFF2-40B4-BE49-F238E27FC236}">
                <a16:creationId xmlns:a16="http://schemas.microsoft.com/office/drawing/2014/main" id="{1B5AB40D-CBE0-B1E2-DBEA-E84837444937}"/>
              </a:ext>
            </a:extLst>
          </p:cNvPr>
          <p:cNvPicPr/>
          <p:nvPr/>
        </p:nvPicPr>
        <p:blipFill>
          <a:blip r:embed="rId2"/>
          <a:stretch/>
        </p:blipFill>
        <p:spPr>
          <a:xfrm rot="5400000">
            <a:off x="8254080" y="3031200"/>
            <a:ext cx="6969600" cy="906120"/>
          </a:xfrm>
          <a:prstGeom prst="rect">
            <a:avLst/>
          </a:prstGeom>
          <a:ln w="0">
            <a:noFill/>
          </a:ln>
        </p:spPr>
      </p:pic>
      <p:pic>
        <p:nvPicPr>
          <p:cNvPr id="465" name="Immagine 5" descr="Immagine che contiene Elementi grafici, Carattere, clipart, simbolo&#10;&#10;Descrizione generata automaticamente">
            <a:extLst>
              <a:ext uri="{FF2B5EF4-FFF2-40B4-BE49-F238E27FC236}">
                <a16:creationId xmlns:a16="http://schemas.microsoft.com/office/drawing/2014/main" id="{24CD3796-F219-3D67-483C-C19770F7347B}"/>
              </a:ext>
            </a:extLst>
          </p:cNvPr>
          <p:cNvPicPr/>
          <p:nvPr/>
        </p:nvPicPr>
        <p:blipFill>
          <a:blip r:embed="rId3"/>
          <a:stretch/>
        </p:blipFill>
        <p:spPr>
          <a:xfrm>
            <a:off x="252360" y="239760"/>
            <a:ext cx="1199520" cy="971280"/>
          </a:xfrm>
          <a:prstGeom prst="rect">
            <a:avLst/>
          </a:prstGeom>
          <a:ln w="0">
            <a:noFill/>
          </a:ln>
        </p:spPr>
      </p:pic>
      <p:grpSp>
        <p:nvGrpSpPr>
          <p:cNvPr id="466" name="Group 15">
            <a:extLst>
              <a:ext uri="{FF2B5EF4-FFF2-40B4-BE49-F238E27FC236}">
                <a16:creationId xmlns:a16="http://schemas.microsoft.com/office/drawing/2014/main" id="{CA6AEA9A-2D43-7781-2C3C-1BF5B26C6B2D}"/>
              </a:ext>
            </a:extLst>
          </p:cNvPr>
          <p:cNvGrpSpPr/>
          <p:nvPr/>
        </p:nvGrpSpPr>
        <p:grpSpPr>
          <a:xfrm>
            <a:off x="987586" y="6071787"/>
            <a:ext cx="4772520" cy="694440"/>
            <a:chOff x="193680" y="6089760"/>
            <a:chExt cx="4772520" cy="694440"/>
          </a:xfrm>
        </p:grpSpPr>
        <p:pic>
          <p:nvPicPr>
            <p:cNvPr id="467" name="Picture 12">
              <a:extLst>
                <a:ext uri="{FF2B5EF4-FFF2-40B4-BE49-F238E27FC236}">
                  <a16:creationId xmlns:a16="http://schemas.microsoft.com/office/drawing/2014/main" id="{DAE45C1E-E921-41E7-E571-999A14550804}"/>
                </a:ext>
              </a:extLst>
            </p:cNvPr>
            <p:cNvPicPr/>
            <p:nvPr/>
          </p:nvPicPr>
          <p:blipFill>
            <a:blip r:embed="rId4"/>
            <a:stretch/>
          </p:blipFill>
          <p:spPr>
            <a:xfrm>
              <a:off x="193680" y="6089760"/>
              <a:ext cx="3933000" cy="694440"/>
            </a:xfrm>
            <a:prstGeom prst="rect">
              <a:avLst/>
            </a:prstGeom>
            <a:ln w="0">
              <a:noFill/>
            </a:ln>
          </p:spPr>
        </p:pic>
        <p:pic>
          <p:nvPicPr>
            <p:cNvPr id="468" name="Picture 14">
              <a:extLst>
                <a:ext uri="{FF2B5EF4-FFF2-40B4-BE49-F238E27FC236}">
                  <a16:creationId xmlns:a16="http://schemas.microsoft.com/office/drawing/2014/main" id="{AE9FBF7E-EB1F-D896-CE07-4E31515B2193}"/>
                </a:ext>
              </a:extLst>
            </p:cNvPr>
            <p:cNvPicPr/>
            <p:nvPr/>
          </p:nvPicPr>
          <p:blipFill>
            <a:blip r:embed="rId5"/>
            <a:stretch/>
          </p:blipFill>
          <p:spPr>
            <a:xfrm>
              <a:off x="4461480" y="6198840"/>
              <a:ext cx="504720" cy="531360"/>
            </a:xfrm>
            <a:prstGeom prst="rect">
              <a:avLst/>
            </a:prstGeom>
            <a:ln w="0">
              <a:noFill/>
            </a:ln>
          </p:spPr>
        </p:pic>
      </p:grpSp>
      <p:sp>
        <p:nvSpPr>
          <p:cNvPr id="470" name="Rettangolo 15">
            <a:extLst>
              <a:ext uri="{FF2B5EF4-FFF2-40B4-BE49-F238E27FC236}">
                <a16:creationId xmlns:a16="http://schemas.microsoft.com/office/drawing/2014/main" id="{9E67EF36-544F-A753-ADC0-02025EAED0CB}"/>
              </a:ext>
            </a:extLst>
          </p:cNvPr>
          <p:cNvSpPr/>
          <p:nvPr/>
        </p:nvSpPr>
        <p:spPr>
          <a:xfrm>
            <a:off x="1674540" y="671071"/>
            <a:ext cx="89456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2800" b="1" strike="noStrike" spc="-1" dirty="0">
                <a:solidFill>
                  <a:srgbClr val="DD7A1F"/>
                </a:solidFill>
                <a:latin typeface="Abadi MT Condensed Light"/>
              </a:rPr>
              <a:t>TIPOLOGIA DEGLI INTERVENTI AMMISSIBILI</a:t>
            </a:r>
            <a:endParaRPr lang="it-IT" sz="2800" b="0" strike="noStrike" spc="-1" dirty="0">
              <a:latin typeface="Arial"/>
            </a:endParaRPr>
          </a:p>
        </p:txBody>
      </p:sp>
      <p:sp>
        <p:nvSpPr>
          <p:cNvPr id="471" name="Rettangolo arrotondato 12">
            <a:extLst>
              <a:ext uri="{FF2B5EF4-FFF2-40B4-BE49-F238E27FC236}">
                <a16:creationId xmlns:a16="http://schemas.microsoft.com/office/drawing/2014/main" id="{5FACC3D7-FAC8-1AF4-036D-08AE4171EDE5}"/>
              </a:ext>
            </a:extLst>
          </p:cNvPr>
          <p:cNvSpPr/>
          <p:nvPr/>
        </p:nvSpPr>
        <p:spPr>
          <a:xfrm>
            <a:off x="6553200" y="1388520"/>
            <a:ext cx="4509960" cy="4473720"/>
          </a:xfrm>
          <a:prstGeom prst="roundRect">
            <a:avLst>
              <a:gd name="adj" fmla="val 10000"/>
            </a:avLst>
          </a:prstGeom>
          <a:solidFill>
            <a:srgbClr val="7FA4A2"/>
          </a:solidFill>
          <a:ln>
            <a:solidFill>
              <a:srgbClr val="FFFFFF"/>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p:style>
        <p:txBody>
          <a:bodyPr lIns="90000" tIns="45000" rIns="90000" bIns="45000" anchor="t">
            <a:noAutofit/>
          </a:bodyPr>
          <a:lstStyle/>
          <a:p>
            <a:pPr algn="ctr">
              <a:lnSpc>
                <a:spcPct val="100000"/>
              </a:lnSpc>
              <a:spcBef>
                <a:spcPts val="601"/>
              </a:spcBef>
              <a:buNone/>
            </a:pPr>
            <a:endParaRPr lang="it-IT" sz="4000" b="0" strike="noStrike" spc="-1" dirty="0">
              <a:latin typeface="Arial"/>
            </a:endParaRPr>
          </a:p>
        </p:txBody>
      </p:sp>
      <p:pic>
        <p:nvPicPr>
          <p:cNvPr id="472" name="Immagine 10">
            <a:extLst>
              <a:ext uri="{FF2B5EF4-FFF2-40B4-BE49-F238E27FC236}">
                <a16:creationId xmlns:a16="http://schemas.microsoft.com/office/drawing/2014/main" id="{6F418C30-B079-E331-164F-521DE532CADA}"/>
              </a:ext>
            </a:extLst>
          </p:cNvPr>
          <p:cNvPicPr/>
          <p:nvPr/>
        </p:nvPicPr>
        <p:blipFill>
          <a:blip r:embed="rId6">
            <a:extLst>
              <a:ext uri="{28A0092B-C50C-407E-A947-70E740481C1C}">
                <a14:useLocalDpi xmlns:a14="http://schemas.microsoft.com/office/drawing/2010/main" val="0"/>
              </a:ext>
            </a:extLst>
          </a:blip>
          <a:srcRect t="16419" b="16419"/>
          <a:stretch/>
        </p:blipFill>
        <p:spPr>
          <a:xfrm>
            <a:off x="6801630" y="1973286"/>
            <a:ext cx="4037070" cy="3216227"/>
          </a:xfrm>
          <a:prstGeom prst="rect">
            <a:avLst/>
          </a:prstGeom>
          <a:ln w="0">
            <a:noFill/>
          </a:ln>
        </p:spPr>
      </p:pic>
      <p:pic>
        <p:nvPicPr>
          <p:cNvPr id="473" name="Immagine 13">
            <a:extLst>
              <a:ext uri="{FF2B5EF4-FFF2-40B4-BE49-F238E27FC236}">
                <a16:creationId xmlns:a16="http://schemas.microsoft.com/office/drawing/2014/main" id="{D721439A-974A-A9B3-C954-E0EA00029869}"/>
              </a:ext>
            </a:extLst>
          </p:cNvPr>
          <p:cNvPicPr/>
          <p:nvPr/>
        </p:nvPicPr>
        <p:blipFill>
          <a:blip r:embed="rId7"/>
          <a:stretch/>
        </p:blipFill>
        <p:spPr>
          <a:xfrm>
            <a:off x="6248400" y="6115320"/>
            <a:ext cx="2336760" cy="698400"/>
          </a:xfrm>
          <a:prstGeom prst="rect">
            <a:avLst/>
          </a:prstGeom>
          <a:ln w="0">
            <a:noFill/>
          </a:ln>
        </p:spPr>
      </p:pic>
      <p:sp>
        <p:nvSpPr>
          <p:cNvPr id="474" name="Rettangolo 7">
            <a:extLst>
              <a:ext uri="{FF2B5EF4-FFF2-40B4-BE49-F238E27FC236}">
                <a16:creationId xmlns:a16="http://schemas.microsoft.com/office/drawing/2014/main" id="{55722050-FFD1-F95F-EF0C-F42132CD0599}"/>
              </a:ext>
            </a:extLst>
          </p:cNvPr>
          <p:cNvSpPr/>
          <p:nvPr/>
        </p:nvSpPr>
        <p:spPr>
          <a:xfrm>
            <a:off x="245970" y="1388520"/>
            <a:ext cx="5890020" cy="53230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57200" indent="-457200">
              <a:lnSpc>
                <a:spcPct val="100000"/>
              </a:lnSpc>
              <a:buFont typeface="+mj-lt"/>
              <a:buAutoNum type="alphaLcParenR"/>
            </a:pPr>
            <a:r>
              <a:rPr lang="it-IT" sz="2000" b="0" strike="noStrike" spc="-1" dirty="0">
                <a:latin typeface="Arial"/>
              </a:rPr>
              <a:t>Popolazione e target con esigenze specifiche (es. socioassistenziali, educativi, ricreativi, culturali di mediazione, coworking, ecc..);</a:t>
            </a:r>
          </a:p>
          <a:p>
            <a:pPr marL="457200" indent="-457200">
              <a:lnSpc>
                <a:spcPct val="100000"/>
              </a:lnSpc>
              <a:buFont typeface="+mj-lt"/>
              <a:buAutoNum type="alphaLcParenR"/>
            </a:pPr>
            <a:r>
              <a:rPr lang="it-IT" sz="2000" spc="-1" dirty="0">
                <a:latin typeface="Arial"/>
              </a:rPr>
              <a:t>Commercializzazione, promozione, comunicazione, e IT;</a:t>
            </a:r>
          </a:p>
          <a:p>
            <a:pPr marL="457200" indent="-457200">
              <a:lnSpc>
                <a:spcPct val="100000"/>
              </a:lnSpc>
              <a:buFont typeface="+mj-lt"/>
              <a:buAutoNum type="alphaLcParenR"/>
            </a:pPr>
            <a:r>
              <a:rPr lang="it-IT" sz="2000" spc="-1" dirty="0">
                <a:latin typeface="Arial"/>
              </a:rPr>
              <a:t>Attività artigianali, manufatturiere;</a:t>
            </a:r>
          </a:p>
          <a:p>
            <a:pPr marL="457200" indent="-457200">
              <a:lnSpc>
                <a:spcPct val="100000"/>
              </a:lnSpc>
              <a:buFont typeface="+mj-lt"/>
              <a:buAutoNum type="alphaLcParenR"/>
            </a:pPr>
            <a:r>
              <a:rPr lang="it-IT" sz="2000" spc="-1" dirty="0">
                <a:latin typeface="Arial"/>
              </a:rPr>
              <a:t>Turismo rurale, ristorazione, ricettività, accoglienza, offerta ricreativa-culturale;</a:t>
            </a:r>
          </a:p>
          <a:p>
            <a:pPr marL="457200" indent="-457200">
              <a:lnSpc>
                <a:spcPct val="100000"/>
              </a:lnSpc>
              <a:buFont typeface="+mj-lt"/>
              <a:buAutoNum type="alphaLcParenR"/>
            </a:pPr>
            <a:r>
              <a:rPr lang="it-IT" sz="2000" spc="-1" dirty="0">
                <a:latin typeface="Arial"/>
              </a:rPr>
              <a:t>Valorizzazione dei beni culturali e ambientali;</a:t>
            </a:r>
          </a:p>
          <a:p>
            <a:pPr marL="457200" indent="-457200">
              <a:lnSpc>
                <a:spcPct val="100000"/>
              </a:lnSpc>
              <a:buFont typeface="+mj-lt"/>
              <a:buAutoNum type="alphaLcParenR"/>
            </a:pPr>
            <a:r>
              <a:rPr lang="it-IT" sz="2000" spc="-1" dirty="0">
                <a:latin typeface="Arial"/>
              </a:rPr>
              <a:t>Ambiente, economia circolare e bioeconomia;</a:t>
            </a:r>
          </a:p>
          <a:p>
            <a:pPr marL="457200" indent="-457200">
              <a:lnSpc>
                <a:spcPct val="100000"/>
              </a:lnSpc>
              <a:buFont typeface="+mj-lt"/>
              <a:buAutoNum type="alphaLcParenR"/>
            </a:pPr>
            <a:r>
              <a:rPr lang="it-IT" sz="2000" spc="-1" dirty="0">
                <a:latin typeface="Arial"/>
              </a:rPr>
              <a:t>Produzione di energia da fonti rinnovabili e razionalizzazione dell’uso di energia;</a:t>
            </a:r>
          </a:p>
          <a:p>
            <a:pPr marL="457200" indent="-457200">
              <a:lnSpc>
                <a:spcPct val="100000"/>
              </a:lnSpc>
              <a:buFont typeface="+mj-lt"/>
              <a:buAutoNum type="alphaLcParenR"/>
            </a:pPr>
            <a:r>
              <a:rPr lang="it-IT" sz="2000" spc="-1" dirty="0">
                <a:latin typeface="Arial"/>
              </a:rPr>
              <a:t>Trasformazione e commercializzazione di prodotti, compresi la realizzazione di punti vendita.</a:t>
            </a:r>
          </a:p>
          <a:p>
            <a:pPr marL="457200" indent="-457200">
              <a:lnSpc>
                <a:spcPct val="100000"/>
              </a:lnSpc>
              <a:buFont typeface="+mj-lt"/>
              <a:buAutoNum type="alphaLcParenR"/>
            </a:pPr>
            <a:endParaRPr lang="it-IT" sz="2000" b="0" strike="noStrike" spc="-1" dirty="0">
              <a:latin typeface="Arial"/>
            </a:endParaRPr>
          </a:p>
          <a:p>
            <a:pPr marL="342900" indent="-342900">
              <a:lnSpc>
                <a:spcPct val="100000"/>
              </a:lnSpc>
              <a:buFont typeface="Wingdings" pitchFamily="2" charset="2"/>
              <a:buChar char="Ø"/>
            </a:pPr>
            <a:endParaRPr lang="it-IT" sz="2000" b="0" strike="noStrike" spc="-1" dirty="0">
              <a:latin typeface="Arial"/>
            </a:endParaRPr>
          </a:p>
        </p:txBody>
      </p:sp>
      <p:sp>
        <p:nvSpPr>
          <p:cNvPr id="2" name="AutoShape 2">
            <a:extLst>
              <a:ext uri="{FF2B5EF4-FFF2-40B4-BE49-F238E27FC236}">
                <a16:creationId xmlns:a16="http://schemas.microsoft.com/office/drawing/2014/main" id="{52BBB529-3C48-4E55-FB90-D1F9F7B2A1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a:extLst>
              <a:ext uri="{FF2B5EF4-FFF2-40B4-BE49-F238E27FC236}">
                <a16:creationId xmlns:a16="http://schemas.microsoft.com/office/drawing/2014/main" id="{13CE9B37-FF39-FC38-8C57-336F51E8BBC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52492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Immagine 4"/>
          <p:cNvPicPr/>
          <p:nvPr/>
        </p:nvPicPr>
        <p:blipFill>
          <a:blip r:embed="rId2"/>
          <a:stretch/>
        </p:blipFill>
        <p:spPr>
          <a:xfrm rot="5400000">
            <a:off x="8254080" y="3031200"/>
            <a:ext cx="6969600" cy="906120"/>
          </a:xfrm>
          <a:prstGeom prst="rect">
            <a:avLst/>
          </a:prstGeom>
          <a:ln w="0">
            <a:noFill/>
          </a:ln>
        </p:spPr>
      </p:pic>
      <p:pic>
        <p:nvPicPr>
          <p:cNvPr id="476" name="Immagine 5" descr="Immagine che contiene Elementi grafici, Carattere, clipart, simbolo&#10;&#10;Descrizione generata automaticamente"/>
          <p:cNvPicPr/>
          <p:nvPr/>
        </p:nvPicPr>
        <p:blipFill>
          <a:blip r:embed="rId3"/>
          <a:stretch/>
        </p:blipFill>
        <p:spPr>
          <a:xfrm>
            <a:off x="252360" y="239760"/>
            <a:ext cx="1199520" cy="971280"/>
          </a:xfrm>
          <a:prstGeom prst="rect">
            <a:avLst/>
          </a:prstGeom>
          <a:ln w="0">
            <a:noFill/>
          </a:ln>
        </p:spPr>
      </p:pic>
      <p:grpSp>
        <p:nvGrpSpPr>
          <p:cNvPr id="477" name="Group 15"/>
          <p:cNvGrpSpPr/>
          <p:nvPr/>
        </p:nvGrpSpPr>
        <p:grpSpPr>
          <a:xfrm>
            <a:off x="996935" y="6085800"/>
            <a:ext cx="4772520" cy="694440"/>
            <a:chOff x="193680" y="6089760"/>
            <a:chExt cx="4772520" cy="694440"/>
          </a:xfrm>
        </p:grpSpPr>
        <p:pic>
          <p:nvPicPr>
            <p:cNvPr id="478" name="Picture 12"/>
            <p:cNvPicPr/>
            <p:nvPr/>
          </p:nvPicPr>
          <p:blipFill>
            <a:blip r:embed="rId4"/>
            <a:stretch/>
          </p:blipFill>
          <p:spPr>
            <a:xfrm>
              <a:off x="193680" y="6089760"/>
              <a:ext cx="3933000" cy="694440"/>
            </a:xfrm>
            <a:prstGeom prst="rect">
              <a:avLst/>
            </a:prstGeom>
            <a:ln w="0">
              <a:noFill/>
            </a:ln>
          </p:spPr>
        </p:pic>
        <p:pic>
          <p:nvPicPr>
            <p:cNvPr id="479" name="Picture 14"/>
            <p:cNvPicPr/>
            <p:nvPr/>
          </p:nvPicPr>
          <p:blipFill>
            <a:blip r:embed="rId5"/>
            <a:stretch/>
          </p:blipFill>
          <p:spPr>
            <a:xfrm>
              <a:off x="4461480" y="6198840"/>
              <a:ext cx="504720" cy="531360"/>
            </a:xfrm>
            <a:prstGeom prst="rect">
              <a:avLst/>
            </a:prstGeom>
            <a:ln w="0">
              <a:noFill/>
            </a:ln>
          </p:spPr>
        </p:pic>
      </p:grpSp>
      <p:sp>
        <p:nvSpPr>
          <p:cNvPr id="482" name="Freccia destra 13"/>
          <p:cNvSpPr/>
          <p:nvPr/>
        </p:nvSpPr>
        <p:spPr>
          <a:xfrm>
            <a:off x="720000" y="3229200"/>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483" name="Freccia destra 17"/>
          <p:cNvSpPr/>
          <p:nvPr/>
        </p:nvSpPr>
        <p:spPr>
          <a:xfrm>
            <a:off x="720000" y="1429920"/>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488" name="Rettangolo 23"/>
          <p:cNvSpPr/>
          <p:nvPr/>
        </p:nvSpPr>
        <p:spPr>
          <a:xfrm>
            <a:off x="685874" y="224011"/>
            <a:ext cx="894564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4000" b="1" spc="-1" dirty="0">
                <a:solidFill>
                  <a:srgbClr val="DD7A1F"/>
                </a:solidFill>
                <a:latin typeface="Abadi MT Condensed Light"/>
              </a:rPr>
              <a:t>BENEFICIARI</a:t>
            </a:r>
          </a:p>
          <a:p>
            <a:pPr algn="ctr">
              <a:lnSpc>
                <a:spcPct val="100000"/>
              </a:lnSpc>
              <a:buNone/>
            </a:pPr>
            <a:r>
              <a:rPr lang="it-IT" sz="2000" b="1" spc="-1" dirty="0">
                <a:solidFill>
                  <a:srgbClr val="DD7A1F"/>
                </a:solidFill>
                <a:latin typeface="Abadi MT Condensed Light"/>
              </a:rPr>
              <a:t>TRA I 18 E 61 ANNI </a:t>
            </a:r>
            <a:endParaRPr lang="it-IT" sz="1200" b="1" spc="-1" dirty="0">
              <a:solidFill>
                <a:srgbClr val="DD7A1F"/>
              </a:solidFill>
              <a:latin typeface="Abadi MT Condensed Light"/>
            </a:endParaRPr>
          </a:p>
        </p:txBody>
      </p:sp>
      <p:sp>
        <p:nvSpPr>
          <p:cNvPr id="489" name="Rettangolo 1"/>
          <p:cNvSpPr/>
          <p:nvPr/>
        </p:nvSpPr>
        <p:spPr>
          <a:xfrm>
            <a:off x="6024600" y="489600"/>
            <a:ext cx="48164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p:txBody>
      </p:sp>
      <p:pic>
        <p:nvPicPr>
          <p:cNvPr id="490" name="Immagine 19"/>
          <p:cNvPicPr/>
          <p:nvPr/>
        </p:nvPicPr>
        <p:blipFill>
          <a:blip r:embed="rId6"/>
          <a:stretch/>
        </p:blipFill>
        <p:spPr>
          <a:xfrm>
            <a:off x="6789787" y="6085800"/>
            <a:ext cx="2336760" cy="698400"/>
          </a:xfrm>
          <a:prstGeom prst="rect">
            <a:avLst/>
          </a:prstGeom>
          <a:ln w="0">
            <a:noFill/>
          </a:ln>
        </p:spPr>
      </p:pic>
      <p:sp>
        <p:nvSpPr>
          <p:cNvPr id="2" name="CasellaDiTesto 1">
            <a:extLst>
              <a:ext uri="{FF2B5EF4-FFF2-40B4-BE49-F238E27FC236}">
                <a16:creationId xmlns:a16="http://schemas.microsoft.com/office/drawing/2014/main" id="{C22004AD-17CC-AAFC-C031-CC0DBF1FB6B3}"/>
              </a:ext>
            </a:extLst>
          </p:cNvPr>
          <p:cNvSpPr txBox="1"/>
          <p:nvPr/>
        </p:nvSpPr>
        <p:spPr>
          <a:xfrm>
            <a:off x="1693333" y="1429921"/>
            <a:ext cx="2433347" cy="2400657"/>
          </a:xfrm>
          <a:prstGeom prst="rect">
            <a:avLst/>
          </a:prstGeom>
          <a:noFill/>
        </p:spPr>
        <p:txBody>
          <a:bodyPr wrap="square" rtlCol="0">
            <a:spAutoFit/>
          </a:bodyPr>
          <a:lstStyle/>
          <a:p>
            <a:r>
              <a:rPr lang="it-IT" b="1" i="1" dirty="0"/>
              <a:t>Persone fisiche</a:t>
            </a:r>
            <a:r>
              <a:rPr lang="it-IT" dirty="0"/>
              <a:t>:</a:t>
            </a:r>
          </a:p>
          <a:p>
            <a:endParaRPr lang="it-IT" dirty="0"/>
          </a:p>
          <a:p>
            <a:pPr marL="285750" indent="-285750">
              <a:buFont typeface="Wingdings" pitchFamily="2" charset="2"/>
              <a:buChar char="ü"/>
            </a:pPr>
            <a:r>
              <a:rPr lang="it-IT" sz="2000" spc="-1" dirty="0">
                <a:solidFill>
                  <a:srgbClr val="000000"/>
                </a:solidFill>
                <a:latin typeface="Abadi MT Condensed Light" panose="020B0306030101010103" pitchFamily="34" charset="77"/>
              </a:rPr>
              <a:t>Disoccupati</a:t>
            </a:r>
          </a:p>
          <a:p>
            <a:pPr marL="285750" indent="-285750">
              <a:buFont typeface="Wingdings" pitchFamily="2" charset="2"/>
              <a:buChar char="ü"/>
            </a:pPr>
            <a:r>
              <a:rPr lang="it-IT" sz="2000" spc="-1" dirty="0">
                <a:solidFill>
                  <a:srgbClr val="000000"/>
                </a:solidFill>
                <a:latin typeface="Abadi MT Condensed Light" panose="020B0306030101010103" pitchFamily="34" charset="77"/>
              </a:rPr>
              <a:t>Inattivi</a:t>
            </a:r>
          </a:p>
          <a:p>
            <a:pPr marL="285750" indent="-285750">
              <a:buFont typeface="Wingdings" pitchFamily="2" charset="2"/>
              <a:buChar char="ü"/>
            </a:pPr>
            <a:r>
              <a:rPr lang="it-IT" sz="2000" spc="-1" dirty="0">
                <a:solidFill>
                  <a:srgbClr val="000000"/>
                </a:solidFill>
                <a:latin typeface="Abadi MT Condensed Light" panose="020B0306030101010103" pitchFamily="34" charset="77"/>
              </a:rPr>
              <a:t>Occupati</a:t>
            </a:r>
          </a:p>
          <a:p>
            <a:endParaRPr lang="it-IT" dirty="0"/>
          </a:p>
          <a:p>
            <a:endParaRPr lang="it-IT" dirty="0"/>
          </a:p>
          <a:p>
            <a:endParaRPr lang="it-IT" dirty="0"/>
          </a:p>
        </p:txBody>
      </p:sp>
      <p:sp>
        <p:nvSpPr>
          <p:cNvPr id="3" name="CasellaDiTesto 2">
            <a:extLst>
              <a:ext uri="{FF2B5EF4-FFF2-40B4-BE49-F238E27FC236}">
                <a16:creationId xmlns:a16="http://schemas.microsoft.com/office/drawing/2014/main" id="{AAF742FA-F706-4853-6B41-F4C31D8C68DA}"/>
              </a:ext>
            </a:extLst>
          </p:cNvPr>
          <p:cNvSpPr txBox="1"/>
          <p:nvPr/>
        </p:nvSpPr>
        <p:spPr>
          <a:xfrm>
            <a:off x="1645380" y="3144780"/>
            <a:ext cx="3475631" cy="2800767"/>
          </a:xfrm>
          <a:prstGeom prst="rect">
            <a:avLst/>
          </a:prstGeom>
          <a:noFill/>
        </p:spPr>
        <p:txBody>
          <a:bodyPr wrap="square" rtlCol="0">
            <a:spAutoFit/>
          </a:bodyPr>
          <a:lstStyle/>
          <a:p>
            <a:r>
              <a:rPr lang="it-IT" b="1" i="1" dirty="0"/>
              <a:t>Microimprese neo-costituite:</a:t>
            </a:r>
          </a:p>
          <a:p>
            <a:endParaRPr lang="it-IT" b="1" i="1" dirty="0"/>
          </a:p>
          <a:p>
            <a:pPr marL="285750" indent="-285750">
              <a:buFont typeface="Wingdings" pitchFamily="2" charset="2"/>
              <a:buChar char="ü"/>
            </a:pPr>
            <a:r>
              <a:rPr lang="it-IT" sz="2000" spc="-1" dirty="0">
                <a:solidFill>
                  <a:srgbClr val="000000"/>
                </a:solidFill>
                <a:latin typeface="Abadi MT Condensed Light" panose="020B0306030101010103" pitchFamily="34" charset="77"/>
              </a:rPr>
              <a:t>Microimprese di recente costituzione (data di iscrizione al Registro Imprese della Camera di Commercio antecedente la domanda di presentazione della domanda al massimo di 180 gg) con sede operativa in Area GAL</a:t>
            </a:r>
          </a:p>
        </p:txBody>
      </p:sp>
      <p:sp>
        <p:nvSpPr>
          <p:cNvPr id="6" name="AutoShape 6">
            <a:extLst>
              <a:ext uri="{FF2B5EF4-FFF2-40B4-BE49-F238E27FC236}">
                <a16:creationId xmlns:a16="http://schemas.microsoft.com/office/drawing/2014/main" id="{BDC6FDD3-E86D-C66F-1177-09C0479321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8" name="Immagine 7">
            <a:extLst>
              <a:ext uri="{FF2B5EF4-FFF2-40B4-BE49-F238E27FC236}">
                <a16:creationId xmlns:a16="http://schemas.microsoft.com/office/drawing/2014/main" id="{E9327CC8-C1E4-37DC-6BE1-F34043C9A4F4}"/>
              </a:ext>
            </a:extLst>
          </p:cNvPr>
          <p:cNvPicPr>
            <a:picLocks noChangeAspect="1"/>
          </p:cNvPicPr>
          <p:nvPr/>
        </p:nvPicPr>
        <p:blipFill>
          <a:blip r:embed="rId7"/>
          <a:stretch>
            <a:fillRect/>
          </a:stretch>
        </p:blipFill>
        <p:spPr>
          <a:xfrm>
            <a:off x="5468951" y="1341351"/>
            <a:ext cx="4285817" cy="428581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7E340-C9F5-2024-1F8A-FB3AC3FD3046}"/>
            </a:ext>
          </a:extLst>
        </p:cNvPr>
        <p:cNvGrpSpPr/>
        <p:nvPr/>
      </p:nvGrpSpPr>
      <p:grpSpPr>
        <a:xfrm>
          <a:off x="0" y="0"/>
          <a:ext cx="0" cy="0"/>
          <a:chOff x="0" y="0"/>
          <a:chExt cx="0" cy="0"/>
        </a:xfrm>
      </p:grpSpPr>
      <p:pic>
        <p:nvPicPr>
          <p:cNvPr id="475" name="Immagine 4">
            <a:extLst>
              <a:ext uri="{FF2B5EF4-FFF2-40B4-BE49-F238E27FC236}">
                <a16:creationId xmlns:a16="http://schemas.microsoft.com/office/drawing/2014/main" id="{DA897C5E-ADF1-C413-8418-3F00551F78F9}"/>
              </a:ext>
            </a:extLst>
          </p:cNvPr>
          <p:cNvPicPr/>
          <p:nvPr/>
        </p:nvPicPr>
        <p:blipFill>
          <a:blip r:embed="rId2"/>
          <a:stretch/>
        </p:blipFill>
        <p:spPr>
          <a:xfrm rot="5400000">
            <a:off x="8254140" y="3035039"/>
            <a:ext cx="6969600" cy="906120"/>
          </a:xfrm>
          <a:prstGeom prst="rect">
            <a:avLst/>
          </a:prstGeom>
          <a:ln w="0">
            <a:noFill/>
          </a:ln>
        </p:spPr>
      </p:pic>
      <p:pic>
        <p:nvPicPr>
          <p:cNvPr id="476" name="Immagine 5" descr="Immagine che contiene Elementi grafici, Carattere, clipart, simbolo&#10;&#10;Descrizione generata automaticamente">
            <a:extLst>
              <a:ext uri="{FF2B5EF4-FFF2-40B4-BE49-F238E27FC236}">
                <a16:creationId xmlns:a16="http://schemas.microsoft.com/office/drawing/2014/main" id="{81749A21-0FCC-904A-EF95-F703A3EEBD68}"/>
              </a:ext>
            </a:extLst>
          </p:cNvPr>
          <p:cNvPicPr/>
          <p:nvPr/>
        </p:nvPicPr>
        <p:blipFill>
          <a:blip r:embed="rId3"/>
          <a:stretch/>
        </p:blipFill>
        <p:spPr>
          <a:xfrm>
            <a:off x="252360" y="239760"/>
            <a:ext cx="1199520" cy="971280"/>
          </a:xfrm>
          <a:prstGeom prst="rect">
            <a:avLst/>
          </a:prstGeom>
          <a:ln w="0">
            <a:noFill/>
          </a:ln>
        </p:spPr>
      </p:pic>
      <p:grpSp>
        <p:nvGrpSpPr>
          <p:cNvPr id="477" name="Group 15">
            <a:extLst>
              <a:ext uri="{FF2B5EF4-FFF2-40B4-BE49-F238E27FC236}">
                <a16:creationId xmlns:a16="http://schemas.microsoft.com/office/drawing/2014/main" id="{9812A746-6A2C-9F5D-07D7-93B5D919ED2B}"/>
              </a:ext>
            </a:extLst>
          </p:cNvPr>
          <p:cNvGrpSpPr/>
          <p:nvPr/>
        </p:nvGrpSpPr>
        <p:grpSpPr>
          <a:xfrm>
            <a:off x="996935" y="6085800"/>
            <a:ext cx="4772520" cy="694440"/>
            <a:chOff x="193680" y="6089760"/>
            <a:chExt cx="4772520" cy="694440"/>
          </a:xfrm>
        </p:grpSpPr>
        <p:pic>
          <p:nvPicPr>
            <p:cNvPr id="478" name="Picture 12">
              <a:extLst>
                <a:ext uri="{FF2B5EF4-FFF2-40B4-BE49-F238E27FC236}">
                  <a16:creationId xmlns:a16="http://schemas.microsoft.com/office/drawing/2014/main" id="{95C46A65-7FA0-9D33-ABA0-78606100FD7F}"/>
                </a:ext>
              </a:extLst>
            </p:cNvPr>
            <p:cNvPicPr/>
            <p:nvPr/>
          </p:nvPicPr>
          <p:blipFill>
            <a:blip r:embed="rId4"/>
            <a:stretch/>
          </p:blipFill>
          <p:spPr>
            <a:xfrm>
              <a:off x="193680" y="6089760"/>
              <a:ext cx="3933000" cy="694440"/>
            </a:xfrm>
            <a:prstGeom prst="rect">
              <a:avLst/>
            </a:prstGeom>
            <a:ln w="0">
              <a:noFill/>
            </a:ln>
          </p:spPr>
        </p:pic>
        <p:pic>
          <p:nvPicPr>
            <p:cNvPr id="479" name="Picture 14">
              <a:extLst>
                <a:ext uri="{FF2B5EF4-FFF2-40B4-BE49-F238E27FC236}">
                  <a16:creationId xmlns:a16="http://schemas.microsoft.com/office/drawing/2014/main" id="{C4A31C4B-BBD8-723A-CB61-34C986246362}"/>
                </a:ext>
              </a:extLst>
            </p:cNvPr>
            <p:cNvPicPr/>
            <p:nvPr/>
          </p:nvPicPr>
          <p:blipFill>
            <a:blip r:embed="rId5"/>
            <a:stretch/>
          </p:blipFill>
          <p:spPr>
            <a:xfrm>
              <a:off x="4461480" y="6198840"/>
              <a:ext cx="504720" cy="531360"/>
            </a:xfrm>
            <a:prstGeom prst="rect">
              <a:avLst/>
            </a:prstGeom>
            <a:ln w="0">
              <a:noFill/>
            </a:ln>
          </p:spPr>
        </p:pic>
      </p:grpSp>
      <p:sp>
        <p:nvSpPr>
          <p:cNvPr id="482" name="Freccia destra 13">
            <a:extLst>
              <a:ext uri="{FF2B5EF4-FFF2-40B4-BE49-F238E27FC236}">
                <a16:creationId xmlns:a16="http://schemas.microsoft.com/office/drawing/2014/main" id="{219D8EE6-20C7-7F24-4295-AACF9D7F150C}"/>
              </a:ext>
            </a:extLst>
          </p:cNvPr>
          <p:cNvSpPr/>
          <p:nvPr/>
        </p:nvSpPr>
        <p:spPr>
          <a:xfrm>
            <a:off x="720000" y="3229200"/>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483" name="Freccia destra 17">
            <a:extLst>
              <a:ext uri="{FF2B5EF4-FFF2-40B4-BE49-F238E27FC236}">
                <a16:creationId xmlns:a16="http://schemas.microsoft.com/office/drawing/2014/main" id="{B11FEFA2-5910-4BFD-E8C6-B2AF769FE014}"/>
              </a:ext>
            </a:extLst>
          </p:cNvPr>
          <p:cNvSpPr/>
          <p:nvPr/>
        </p:nvSpPr>
        <p:spPr>
          <a:xfrm>
            <a:off x="720000" y="1429920"/>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489" name="Rettangolo 1">
            <a:extLst>
              <a:ext uri="{FF2B5EF4-FFF2-40B4-BE49-F238E27FC236}">
                <a16:creationId xmlns:a16="http://schemas.microsoft.com/office/drawing/2014/main" id="{08A49967-03A2-121B-6330-82ABA162DB86}"/>
              </a:ext>
            </a:extLst>
          </p:cNvPr>
          <p:cNvSpPr/>
          <p:nvPr/>
        </p:nvSpPr>
        <p:spPr>
          <a:xfrm>
            <a:off x="6024600" y="489600"/>
            <a:ext cx="48164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p:txBody>
      </p:sp>
      <p:pic>
        <p:nvPicPr>
          <p:cNvPr id="490" name="Immagine 19">
            <a:extLst>
              <a:ext uri="{FF2B5EF4-FFF2-40B4-BE49-F238E27FC236}">
                <a16:creationId xmlns:a16="http://schemas.microsoft.com/office/drawing/2014/main" id="{AD1A47F9-6C4F-52B0-80EC-3B53266A998F}"/>
              </a:ext>
            </a:extLst>
          </p:cNvPr>
          <p:cNvPicPr/>
          <p:nvPr/>
        </p:nvPicPr>
        <p:blipFill>
          <a:blip r:embed="rId6"/>
          <a:stretch/>
        </p:blipFill>
        <p:spPr>
          <a:xfrm>
            <a:off x="6789787" y="6085800"/>
            <a:ext cx="2336760" cy="698400"/>
          </a:xfrm>
          <a:prstGeom prst="rect">
            <a:avLst/>
          </a:prstGeom>
          <a:ln w="0">
            <a:noFill/>
          </a:ln>
        </p:spPr>
      </p:pic>
      <p:sp>
        <p:nvSpPr>
          <p:cNvPr id="2" name="CasellaDiTesto 1">
            <a:extLst>
              <a:ext uri="{FF2B5EF4-FFF2-40B4-BE49-F238E27FC236}">
                <a16:creationId xmlns:a16="http://schemas.microsoft.com/office/drawing/2014/main" id="{371A0340-15CF-EA1F-A8CF-AC321F609F2B}"/>
              </a:ext>
            </a:extLst>
          </p:cNvPr>
          <p:cNvSpPr txBox="1"/>
          <p:nvPr/>
        </p:nvSpPr>
        <p:spPr>
          <a:xfrm>
            <a:off x="1693333" y="1429921"/>
            <a:ext cx="2433347" cy="923330"/>
          </a:xfrm>
          <a:prstGeom prst="rect">
            <a:avLst/>
          </a:prstGeom>
          <a:noFill/>
        </p:spPr>
        <p:txBody>
          <a:bodyPr wrap="square" rtlCol="0">
            <a:spAutoFit/>
          </a:bodyPr>
          <a:lstStyle/>
          <a:p>
            <a:endParaRPr lang="it-IT" dirty="0"/>
          </a:p>
          <a:p>
            <a:r>
              <a:rPr lang="it-IT" dirty="0"/>
              <a:t>200.000,00</a:t>
            </a:r>
          </a:p>
          <a:p>
            <a:endParaRPr lang="it-IT" dirty="0"/>
          </a:p>
        </p:txBody>
      </p:sp>
      <p:sp>
        <p:nvSpPr>
          <p:cNvPr id="3" name="CasellaDiTesto 2">
            <a:extLst>
              <a:ext uri="{FF2B5EF4-FFF2-40B4-BE49-F238E27FC236}">
                <a16:creationId xmlns:a16="http://schemas.microsoft.com/office/drawing/2014/main" id="{2DF29A4F-A554-F389-3AE9-F19A130838A5}"/>
              </a:ext>
            </a:extLst>
          </p:cNvPr>
          <p:cNvSpPr txBox="1"/>
          <p:nvPr/>
        </p:nvSpPr>
        <p:spPr>
          <a:xfrm>
            <a:off x="1645380" y="3144780"/>
            <a:ext cx="3475631" cy="2800767"/>
          </a:xfrm>
          <a:prstGeom prst="rect">
            <a:avLst/>
          </a:prstGeom>
          <a:noFill/>
        </p:spPr>
        <p:txBody>
          <a:bodyPr wrap="square" rtlCol="0">
            <a:spAutoFit/>
          </a:bodyPr>
          <a:lstStyle/>
          <a:p>
            <a:r>
              <a:rPr lang="it-IT" dirty="0"/>
              <a:t>20.000,00:</a:t>
            </a:r>
          </a:p>
          <a:p>
            <a:endParaRPr lang="it-IT" b="1" i="1" dirty="0"/>
          </a:p>
          <a:p>
            <a:pPr marL="285750" indent="-285750">
              <a:buFont typeface="Wingdings" pitchFamily="2" charset="2"/>
              <a:buChar char="ü"/>
            </a:pPr>
            <a:r>
              <a:rPr lang="it-IT" sz="2000" spc="-1" dirty="0">
                <a:solidFill>
                  <a:srgbClr val="000000"/>
                </a:solidFill>
                <a:latin typeface="Abadi MT Condensed Light" panose="020B0306030101010103" pitchFamily="34" charset="77"/>
              </a:rPr>
              <a:t>Premio erogato in conto capitale obbligatoriamente in due rate</a:t>
            </a:r>
          </a:p>
          <a:p>
            <a:pPr marL="285750" indent="-285750">
              <a:buFont typeface="Wingdings" pitchFamily="2" charset="2"/>
              <a:buChar char="ü"/>
            </a:pPr>
            <a:r>
              <a:rPr lang="it-IT" sz="2000" spc="-1" dirty="0">
                <a:solidFill>
                  <a:srgbClr val="000000"/>
                </a:solidFill>
                <a:latin typeface="Abadi MT Condensed Light" panose="020B0306030101010103" pitchFamily="34" charset="77"/>
              </a:rPr>
              <a:t>Seconda rata a saldo previa verifica della corretta realizzazione di tutti gli interventi minimi riportati nel Piano Aziendale e dell’avvenuto avvio dell’attività</a:t>
            </a:r>
          </a:p>
        </p:txBody>
      </p:sp>
      <p:sp>
        <p:nvSpPr>
          <p:cNvPr id="6" name="AutoShape 6">
            <a:extLst>
              <a:ext uri="{FF2B5EF4-FFF2-40B4-BE49-F238E27FC236}">
                <a16:creationId xmlns:a16="http://schemas.microsoft.com/office/drawing/2014/main" id="{C1C38561-3D8F-F4A6-5318-93862EE1A5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Rettangolo 23">
            <a:extLst>
              <a:ext uri="{FF2B5EF4-FFF2-40B4-BE49-F238E27FC236}">
                <a16:creationId xmlns:a16="http://schemas.microsoft.com/office/drawing/2014/main" id="{646054EF-545C-EFBF-F981-07C847480DC0}"/>
              </a:ext>
            </a:extLst>
          </p:cNvPr>
          <p:cNvSpPr/>
          <p:nvPr/>
        </p:nvSpPr>
        <p:spPr>
          <a:xfrm>
            <a:off x="791915" y="699673"/>
            <a:ext cx="894564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3200" b="1" spc="-1" dirty="0">
                <a:solidFill>
                  <a:srgbClr val="DD7A1F"/>
                </a:solidFill>
                <a:latin typeface="Abadi MT Condensed Light"/>
              </a:rPr>
              <a:t>DOTAZIONE FINANZIARIA</a:t>
            </a:r>
          </a:p>
        </p:txBody>
      </p:sp>
      <p:sp>
        <p:nvSpPr>
          <p:cNvPr id="5" name="Rettangolo 23">
            <a:extLst>
              <a:ext uri="{FF2B5EF4-FFF2-40B4-BE49-F238E27FC236}">
                <a16:creationId xmlns:a16="http://schemas.microsoft.com/office/drawing/2014/main" id="{1BC30CC1-06C5-AC84-1B4D-24F1C5F9B07E}"/>
              </a:ext>
            </a:extLst>
          </p:cNvPr>
          <p:cNvSpPr/>
          <p:nvPr/>
        </p:nvSpPr>
        <p:spPr>
          <a:xfrm>
            <a:off x="791915" y="2155979"/>
            <a:ext cx="894564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3200" b="1" spc="-1" dirty="0">
                <a:solidFill>
                  <a:srgbClr val="DD7A1F"/>
                </a:solidFill>
                <a:latin typeface="Abadi MT Condensed Light"/>
              </a:rPr>
              <a:t>CARATTERISTICHE DEL SOSTEGNO</a:t>
            </a:r>
          </a:p>
        </p:txBody>
      </p:sp>
      <p:pic>
        <p:nvPicPr>
          <p:cNvPr id="9" name="Immagine 8">
            <a:extLst>
              <a:ext uri="{FF2B5EF4-FFF2-40B4-BE49-F238E27FC236}">
                <a16:creationId xmlns:a16="http://schemas.microsoft.com/office/drawing/2014/main" id="{CCB9F8C9-A439-5900-54A5-8B1C6B15FE26}"/>
              </a:ext>
            </a:extLst>
          </p:cNvPr>
          <p:cNvPicPr>
            <a:picLocks noChangeAspect="1"/>
          </p:cNvPicPr>
          <p:nvPr/>
        </p:nvPicPr>
        <p:blipFill>
          <a:blip r:embed="rId7"/>
          <a:stretch>
            <a:fillRect/>
          </a:stretch>
        </p:blipFill>
        <p:spPr>
          <a:xfrm>
            <a:off x="6588683" y="2893325"/>
            <a:ext cx="3038449" cy="3038449"/>
          </a:xfrm>
          <a:prstGeom prst="rect">
            <a:avLst/>
          </a:prstGeom>
        </p:spPr>
      </p:pic>
    </p:spTree>
    <p:extLst>
      <p:ext uri="{BB962C8B-B14F-4D97-AF65-F5344CB8AC3E}">
        <p14:creationId xmlns:p14="http://schemas.microsoft.com/office/powerpoint/2010/main" val="1995096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p:cNvSpPr>
          <p:nvPr>
            <p:ph type="title"/>
          </p:nvPr>
        </p:nvSpPr>
        <p:spPr>
          <a:xfrm>
            <a:off x="1318680" y="521397"/>
            <a:ext cx="8832853" cy="1454826"/>
          </a:xfrm>
          <a:prstGeom prst="rect">
            <a:avLst/>
          </a:prstGeom>
          <a:noFill/>
          <a:ln w="0">
            <a:noFill/>
          </a:ln>
        </p:spPr>
        <p:txBody>
          <a:bodyPr lIns="0" tIns="0" rIns="0" bIns="0" anchor="ctr">
            <a:normAutofit fontScale="90000"/>
          </a:bodyPr>
          <a:lstStyle/>
          <a:p>
            <a:pPr algn="ctr">
              <a:lnSpc>
                <a:spcPct val="90000"/>
              </a:lnSpc>
              <a:buNone/>
            </a:pPr>
            <a:br>
              <a:rPr lang="it-IT" sz="4000" b="1" strike="noStrike" spc="-1" dirty="0">
                <a:solidFill>
                  <a:srgbClr val="076867"/>
                </a:solidFill>
                <a:latin typeface="Abadi MT Condensed Light"/>
                <a:ea typeface="DejaVu Sans"/>
              </a:rPr>
            </a:br>
            <a:br>
              <a:rPr lang="it-IT" sz="4000" b="1" strike="noStrike" spc="-1" dirty="0">
                <a:solidFill>
                  <a:srgbClr val="076867"/>
                </a:solidFill>
                <a:latin typeface="Abadi MT Condensed Light"/>
                <a:ea typeface="DejaVu Sans"/>
              </a:rPr>
            </a:br>
            <a:r>
              <a:rPr lang="it-IT" sz="4900" b="1" strike="noStrike" spc="-1" dirty="0">
                <a:solidFill>
                  <a:srgbClr val="076867"/>
                </a:solidFill>
                <a:latin typeface="Abadi MT Condensed Light"/>
                <a:ea typeface="DejaVu Sans"/>
              </a:rPr>
              <a:t>CREAZIONE DI IMPRESA</a:t>
            </a:r>
            <a:br>
              <a:rPr lang="it-IT" sz="4900" b="1" strike="noStrike" spc="-1" dirty="0">
                <a:solidFill>
                  <a:srgbClr val="076867"/>
                </a:solidFill>
                <a:latin typeface="Abadi MT Condensed Light"/>
                <a:ea typeface="DejaVu Sans"/>
              </a:rPr>
            </a:br>
            <a:r>
              <a:rPr lang="it-IT" sz="6800" b="1" spc="-1" dirty="0">
                <a:solidFill>
                  <a:srgbClr val="DD7A1F"/>
                </a:solidFill>
                <a:latin typeface="Abadi MT Condensed Light"/>
              </a:rPr>
              <a:t>«Camere D’aria»</a:t>
            </a:r>
            <a:br>
              <a:rPr lang="it-IT" sz="6800" b="1" spc="-1" dirty="0">
                <a:solidFill>
                  <a:srgbClr val="DD7A1F"/>
                </a:solidFill>
                <a:latin typeface="Abadi MT Condensed Light"/>
              </a:rPr>
            </a:br>
            <a:r>
              <a:rPr lang="it-IT" sz="4900" b="1" strike="noStrike" spc="-1" dirty="0">
                <a:solidFill>
                  <a:srgbClr val="076867"/>
                </a:solidFill>
                <a:latin typeface="Abadi MT Condensed Light"/>
                <a:ea typeface="DejaVu Sans"/>
              </a:rPr>
              <a:t>Valle Orco - Locana</a:t>
            </a:r>
            <a:br>
              <a:rPr lang="it-IT" sz="4000" b="1" strike="noStrike" spc="-1" dirty="0">
                <a:solidFill>
                  <a:srgbClr val="076867"/>
                </a:solidFill>
                <a:latin typeface="Abadi MT Condensed Light"/>
                <a:ea typeface="DejaVu Sans"/>
              </a:rPr>
            </a:br>
            <a:br>
              <a:rPr lang="it-IT" sz="5400" b="1" strike="noStrike" spc="-1" dirty="0">
                <a:solidFill>
                  <a:srgbClr val="076867"/>
                </a:solidFill>
                <a:latin typeface="Abadi MT Condensed Light"/>
                <a:ea typeface="DejaVu Sans"/>
              </a:rPr>
            </a:br>
            <a:endParaRPr lang="it-IT" sz="5400" b="0" strike="noStrike" spc="-1" dirty="0">
              <a:solidFill>
                <a:srgbClr val="000000"/>
              </a:solidFill>
              <a:latin typeface="Arial"/>
            </a:endParaRPr>
          </a:p>
        </p:txBody>
      </p:sp>
      <p:pic>
        <p:nvPicPr>
          <p:cNvPr id="316" name="Immagine 26"/>
          <p:cNvPicPr/>
          <p:nvPr/>
        </p:nvPicPr>
        <p:blipFill>
          <a:blip r:embed="rId2"/>
          <a:stretch/>
        </p:blipFill>
        <p:spPr>
          <a:xfrm rot="5400000">
            <a:off x="8254080" y="3004560"/>
            <a:ext cx="6969600" cy="906120"/>
          </a:xfrm>
          <a:prstGeom prst="rect">
            <a:avLst/>
          </a:prstGeom>
          <a:ln w="0">
            <a:noFill/>
          </a:ln>
        </p:spPr>
      </p:pic>
      <p:grpSp>
        <p:nvGrpSpPr>
          <p:cNvPr id="317" name="Group 15"/>
          <p:cNvGrpSpPr/>
          <p:nvPr/>
        </p:nvGrpSpPr>
        <p:grpSpPr>
          <a:xfrm>
            <a:off x="1117800" y="6089760"/>
            <a:ext cx="4772520" cy="694440"/>
            <a:chOff x="193680" y="6089760"/>
            <a:chExt cx="4772520" cy="694440"/>
          </a:xfrm>
        </p:grpSpPr>
        <p:pic>
          <p:nvPicPr>
            <p:cNvPr id="318" name="Picture 12"/>
            <p:cNvPicPr/>
            <p:nvPr/>
          </p:nvPicPr>
          <p:blipFill>
            <a:blip r:embed="rId3"/>
            <a:stretch/>
          </p:blipFill>
          <p:spPr>
            <a:xfrm>
              <a:off x="193680" y="6089760"/>
              <a:ext cx="3933000" cy="694440"/>
            </a:xfrm>
            <a:prstGeom prst="rect">
              <a:avLst/>
            </a:prstGeom>
            <a:ln w="0">
              <a:noFill/>
            </a:ln>
          </p:spPr>
        </p:pic>
        <p:pic>
          <p:nvPicPr>
            <p:cNvPr id="319" name="Picture 14"/>
            <p:cNvPicPr/>
            <p:nvPr/>
          </p:nvPicPr>
          <p:blipFill>
            <a:blip r:embed="rId4"/>
            <a:stretch/>
          </p:blipFill>
          <p:spPr>
            <a:xfrm>
              <a:off x="4461480" y="6198840"/>
              <a:ext cx="504720" cy="531360"/>
            </a:xfrm>
            <a:prstGeom prst="rect">
              <a:avLst/>
            </a:prstGeom>
            <a:ln w="0">
              <a:noFill/>
            </a:ln>
          </p:spPr>
        </p:pic>
      </p:grpSp>
      <p:pic>
        <p:nvPicPr>
          <p:cNvPr id="321" name="Immagine 30" descr="Immagine che contiene Elementi grafici, Carattere, clipart, simbolo&#10;&#10;Descrizione generata automaticamente"/>
          <p:cNvPicPr/>
          <p:nvPr/>
        </p:nvPicPr>
        <p:blipFill>
          <a:blip r:embed="rId5"/>
          <a:stretch/>
        </p:blipFill>
        <p:spPr>
          <a:xfrm>
            <a:off x="252360" y="239760"/>
            <a:ext cx="1199520" cy="971280"/>
          </a:xfrm>
          <a:prstGeom prst="rect">
            <a:avLst/>
          </a:prstGeom>
          <a:ln w="0">
            <a:noFill/>
          </a:ln>
        </p:spPr>
      </p:pic>
      <p:pic>
        <p:nvPicPr>
          <p:cNvPr id="322" name="Immagine 15"/>
          <p:cNvPicPr/>
          <p:nvPr/>
        </p:nvPicPr>
        <p:blipFill>
          <a:blip r:embed="rId6"/>
          <a:stretch/>
        </p:blipFill>
        <p:spPr>
          <a:xfrm>
            <a:off x="6580170" y="6079560"/>
            <a:ext cx="2336760" cy="698400"/>
          </a:xfrm>
          <a:prstGeom prst="rect">
            <a:avLst/>
          </a:prstGeom>
          <a:ln w="0">
            <a:noFill/>
          </a:ln>
        </p:spPr>
      </p:pic>
      <p:sp>
        <p:nvSpPr>
          <p:cNvPr id="2" name="CasellaDiTesto 1">
            <a:extLst>
              <a:ext uri="{FF2B5EF4-FFF2-40B4-BE49-F238E27FC236}">
                <a16:creationId xmlns:a16="http://schemas.microsoft.com/office/drawing/2014/main" id="{77826935-4096-9A4C-A12A-C4F330311B93}"/>
              </a:ext>
            </a:extLst>
          </p:cNvPr>
          <p:cNvSpPr txBox="1"/>
          <p:nvPr/>
        </p:nvSpPr>
        <p:spPr>
          <a:xfrm>
            <a:off x="1245008" y="5372760"/>
            <a:ext cx="3019651" cy="1569660"/>
          </a:xfrm>
          <a:prstGeom prst="rect">
            <a:avLst/>
          </a:prstGeom>
          <a:noFill/>
        </p:spPr>
        <p:txBody>
          <a:bodyPr wrap="square" rtlCol="0">
            <a:spAutoFit/>
          </a:bodyPr>
          <a:lstStyle/>
          <a:p>
            <a:r>
              <a:rPr lang="it-IT" sz="1600" b="1" spc="-1" dirty="0">
                <a:solidFill>
                  <a:srgbClr val="DD7A1F"/>
                </a:solidFill>
                <a:latin typeface="Abadi MT Condensed Light"/>
                <a:hlinkClick r:id="rId7"/>
              </a:rPr>
              <a:t>https://www.cameredaria.eu/</a:t>
            </a:r>
            <a:r>
              <a:rPr lang="it-IT" sz="1600" b="1" spc="-1" dirty="0">
                <a:solidFill>
                  <a:srgbClr val="DD7A1F"/>
                </a:solidFill>
                <a:latin typeface="Abadi MT Condensed Light"/>
              </a:rPr>
              <a:t>			</a:t>
            </a:r>
          </a:p>
          <a:p>
            <a:endParaRPr lang="it-IT" sz="1600" b="1" spc="-1" dirty="0">
              <a:solidFill>
                <a:srgbClr val="DD7A1F"/>
              </a:solidFill>
              <a:latin typeface="Abadi MT Condensed Light"/>
            </a:endParaRPr>
          </a:p>
          <a:p>
            <a:endParaRPr lang="it-IT" sz="2400" b="1" spc="-1" dirty="0">
              <a:solidFill>
                <a:srgbClr val="DD7A1F"/>
              </a:solidFill>
              <a:latin typeface="Abadi MT Condensed Light"/>
            </a:endParaRPr>
          </a:p>
          <a:p>
            <a:endParaRPr lang="it-IT" sz="2400" b="1" spc="-1" dirty="0">
              <a:solidFill>
                <a:srgbClr val="DD7A1F"/>
              </a:solidFill>
              <a:latin typeface="Abadi MT Condensed Light"/>
            </a:endParaRPr>
          </a:p>
        </p:txBody>
      </p:sp>
      <p:pic>
        <p:nvPicPr>
          <p:cNvPr id="4" name="Immagine 3">
            <a:extLst>
              <a:ext uri="{FF2B5EF4-FFF2-40B4-BE49-F238E27FC236}">
                <a16:creationId xmlns:a16="http://schemas.microsoft.com/office/drawing/2014/main" id="{E1DFBC93-A1BE-5C0E-815A-87981AF1559A}"/>
              </a:ext>
            </a:extLst>
          </p:cNvPr>
          <p:cNvPicPr>
            <a:picLocks noChangeAspect="1"/>
          </p:cNvPicPr>
          <p:nvPr/>
        </p:nvPicPr>
        <p:blipFill>
          <a:blip r:embed="rId8"/>
          <a:stretch>
            <a:fillRect/>
          </a:stretch>
        </p:blipFill>
        <p:spPr>
          <a:xfrm>
            <a:off x="5143500" y="2476500"/>
            <a:ext cx="1905000" cy="1905000"/>
          </a:xfrm>
          <a:prstGeom prst="rect">
            <a:avLst/>
          </a:prstGeom>
        </p:spPr>
      </p:pic>
      <p:pic>
        <p:nvPicPr>
          <p:cNvPr id="6" name="Immagine 5">
            <a:extLst>
              <a:ext uri="{FF2B5EF4-FFF2-40B4-BE49-F238E27FC236}">
                <a16:creationId xmlns:a16="http://schemas.microsoft.com/office/drawing/2014/main" id="{8293254A-6F8D-3AAD-D60A-5CCC284EF071}"/>
              </a:ext>
            </a:extLst>
          </p:cNvPr>
          <p:cNvPicPr>
            <a:picLocks noChangeAspect="1"/>
          </p:cNvPicPr>
          <p:nvPr/>
        </p:nvPicPr>
        <p:blipFill>
          <a:blip r:embed="rId9">
            <a:extLst>
              <a:ext uri="{28A0092B-C50C-407E-A947-70E740481C1C}">
                <a14:useLocalDpi xmlns:a14="http://schemas.microsoft.com/office/drawing/2010/main" val="0"/>
              </a:ext>
            </a:extLst>
          </a:blip>
          <a:srcRect t="1049" b="85821"/>
          <a:stretch/>
        </p:blipFill>
        <p:spPr>
          <a:xfrm>
            <a:off x="5537200" y="2055282"/>
            <a:ext cx="4512733" cy="3505925"/>
          </a:xfrm>
          <a:prstGeom prst="rect">
            <a:avLst/>
          </a:prstGeom>
        </p:spPr>
      </p:pic>
      <p:sp>
        <p:nvSpPr>
          <p:cNvPr id="7" name="CasellaDiTesto 6">
            <a:extLst>
              <a:ext uri="{FF2B5EF4-FFF2-40B4-BE49-F238E27FC236}">
                <a16:creationId xmlns:a16="http://schemas.microsoft.com/office/drawing/2014/main" id="{9389CCFC-BED7-D7E4-A5D7-F7A50F639AAD}"/>
              </a:ext>
            </a:extLst>
          </p:cNvPr>
          <p:cNvSpPr txBox="1"/>
          <p:nvPr/>
        </p:nvSpPr>
        <p:spPr>
          <a:xfrm>
            <a:off x="1343173" y="2366110"/>
            <a:ext cx="2234262" cy="3200876"/>
          </a:xfrm>
          <a:prstGeom prst="rect">
            <a:avLst/>
          </a:prstGeom>
          <a:noFill/>
        </p:spPr>
        <p:txBody>
          <a:bodyPr wrap="square" rtlCol="0">
            <a:spAutoFit/>
          </a:bodyPr>
          <a:lstStyle/>
          <a:p>
            <a:r>
              <a:rPr lang="it-IT" sz="2000" i="1" dirty="0"/>
              <a:t>Attività ricettiva a emissioni zero</a:t>
            </a:r>
            <a:r>
              <a:rPr lang="it-IT" sz="2000" dirty="0"/>
              <a:t>.</a:t>
            </a:r>
          </a:p>
          <a:p>
            <a:endParaRPr lang="it-IT" i="1" dirty="0"/>
          </a:p>
          <a:p>
            <a:pPr marL="285750" indent="-285750">
              <a:buFont typeface="Wingdings" pitchFamily="2" charset="2"/>
              <a:buChar char="Ø"/>
            </a:pPr>
            <a:r>
              <a:rPr lang="it-IT" dirty="0"/>
              <a:t>Camere accessibili</a:t>
            </a:r>
          </a:p>
          <a:p>
            <a:pPr marL="285750" indent="-285750">
              <a:buFont typeface="Wingdings" pitchFamily="2" charset="2"/>
              <a:buChar char="Ø"/>
            </a:pPr>
            <a:r>
              <a:rPr lang="it-IT" dirty="0"/>
              <a:t>Bike room custodita</a:t>
            </a:r>
          </a:p>
          <a:p>
            <a:pPr marL="285750" indent="-285750">
              <a:buFont typeface="Wingdings" pitchFamily="2" charset="2"/>
              <a:buChar char="Ø"/>
            </a:pPr>
            <a:r>
              <a:rPr lang="it-IT" dirty="0"/>
              <a:t>Possibilità di escursioni guidate</a:t>
            </a:r>
          </a:p>
          <a:p>
            <a:endParaRPr lang="it-IT"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1DAC9-160D-3B2A-9B40-BC8C54FB082D}"/>
            </a:ext>
          </a:extLst>
        </p:cNvPr>
        <p:cNvGrpSpPr/>
        <p:nvPr/>
      </p:nvGrpSpPr>
      <p:grpSpPr>
        <a:xfrm>
          <a:off x="0" y="0"/>
          <a:ext cx="0" cy="0"/>
          <a:chOff x="0" y="0"/>
          <a:chExt cx="0" cy="0"/>
        </a:xfrm>
      </p:grpSpPr>
      <p:pic>
        <p:nvPicPr>
          <p:cNvPr id="316" name="Immagine 26">
            <a:extLst>
              <a:ext uri="{FF2B5EF4-FFF2-40B4-BE49-F238E27FC236}">
                <a16:creationId xmlns:a16="http://schemas.microsoft.com/office/drawing/2014/main" id="{D636DC46-E188-DDCC-4158-6B92964C9974}"/>
              </a:ext>
            </a:extLst>
          </p:cNvPr>
          <p:cNvPicPr/>
          <p:nvPr/>
        </p:nvPicPr>
        <p:blipFill>
          <a:blip r:embed="rId2"/>
          <a:stretch/>
        </p:blipFill>
        <p:spPr>
          <a:xfrm rot="5400000">
            <a:off x="8254080" y="3004560"/>
            <a:ext cx="6969600" cy="906120"/>
          </a:xfrm>
          <a:prstGeom prst="rect">
            <a:avLst/>
          </a:prstGeom>
          <a:ln w="0">
            <a:noFill/>
          </a:ln>
        </p:spPr>
      </p:pic>
      <p:grpSp>
        <p:nvGrpSpPr>
          <p:cNvPr id="317" name="Group 15">
            <a:extLst>
              <a:ext uri="{FF2B5EF4-FFF2-40B4-BE49-F238E27FC236}">
                <a16:creationId xmlns:a16="http://schemas.microsoft.com/office/drawing/2014/main" id="{C84ED419-DD74-E449-9212-4980384F220F}"/>
              </a:ext>
            </a:extLst>
          </p:cNvPr>
          <p:cNvGrpSpPr/>
          <p:nvPr/>
        </p:nvGrpSpPr>
        <p:grpSpPr>
          <a:xfrm>
            <a:off x="1117800" y="6089760"/>
            <a:ext cx="4772520" cy="694440"/>
            <a:chOff x="193680" y="6089760"/>
            <a:chExt cx="4772520" cy="694440"/>
          </a:xfrm>
        </p:grpSpPr>
        <p:pic>
          <p:nvPicPr>
            <p:cNvPr id="318" name="Picture 12">
              <a:extLst>
                <a:ext uri="{FF2B5EF4-FFF2-40B4-BE49-F238E27FC236}">
                  <a16:creationId xmlns:a16="http://schemas.microsoft.com/office/drawing/2014/main" id="{D6E8AD0E-E86D-5AC7-F797-97B1F2AF47FB}"/>
                </a:ext>
              </a:extLst>
            </p:cNvPr>
            <p:cNvPicPr/>
            <p:nvPr/>
          </p:nvPicPr>
          <p:blipFill>
            <a:blip r:embed="rId3"/>
            <a:stretch/>
          </p:blipFill>
          <p:spPr>
            <a:xfrm>
              <a:off x="193680" y="6089760"/>
              <a:ext cx="3933000" cy="694440"/>
            </a:xfrm>
            <a:prstGeom prst="rect">
              <a:avLst/>
            </a:prstGeom>
            <a:ln w="0">
              <a:noFill/>
            </a:ln>
          </p:spPr>
        </p:pic>
        <p:pic>
          <p:nvPicPr>
            <p:cNvPr id="319" name="Picture 14">
              <a:extLst>
                <a:ext uri="{FF2B5EF4-FFF2-40B4-BE49-F238E27FC236}">
                  <a16:creationId xmlns:a16="http://schemas.microsoft.com/office/drawing/2014/main" id="{BE6323BF-DC5E-3367-2ED7-4D8ABB71CA77}"/>
                </a:ext>
              </a:extLst>
            </p:cNvPr>
            <p:cNvPicPr/>
            <p:nvPr/>
          </p:nvPicPr>
          <p:blipFill>
            <a:blip r:embed="rId4"/>
            <a:stretch/>
          </p:blipFill>
          <p:spPr>
            <a:xfrm>
              <a:off x="4461480" y="6198840"/>
              <a:ext cx="504720" cy="531360"/>
            </a:xfrm>
            <a:prstGeom prst="rect">
              <a:avLst/>
            </a:prstGeom>
            <a:ln w="0">
              <a:noFill/>
            </a:ln>
          </p:spPr>
        </p:pic>
      </p:grpSp>
      <p:pic>
        <p:nvPicPr>
          <p:cNvPr id="321" name="Immagine 30" descr="Immagine che contiene Elementi grafici, Carattere, clipart, simbolo&#10;&#10;Descrizione generata automaticamente">
            <a:extLst>
              <a:ext uri="{FF2B5EF4-FFF2-40B4-BE49-F238E27FC236}">
                <a16:creationId xmlns:a16="http://schemas.microsoft.com/office/drawing/2014/main" id="{937135F1-652F-B688-0233-3B98EE264777}"/>
              </a:ext>
            </a:extLst>
          </p:cNvPr>
          <p:cNvPicPr/>
          <p:nvPr/>
        </p:nvPicPr>
        <p:blipFill>
          <a:blip r:embed="rId5"/>
          <a:stretch/>
        </p:blipFill>
        <p:spPr>
          <a:xfrm>
            <a:off x="252360" y="239760"/>
            <a:ext cx="1199520" cy="971280"/>
          </a:xfrm>
          <a:prstGeom prst="rect">
            <a:avLst/>
          </a:prstGeom>
          <a:ln w="0">
            <a:noFill/>
          </a:ln>
        </p:spPr>
      </p:pic>
      <p:pic>
        <p:nvPicPr>
          <p:cNvPr id="322" name="Immagine 15">
            <a:extLst>
              <a:ext uri="{FF2B5EF4-FFF2-40B4-BE49-F238E27FC236}">
                <a16:creationId xmlns:a16="http://schemas.microsoft.com/office/drawing/2014/main" id="{6768E815-59C9-B8D3-5289-E220062EB399}"/>
              </a:ext>
            </a:extLst>
          </p:cNvPr>
          <p:cNvPicPr/>
          <p:nvPr/>
        </p:nvPicPr>
        <p:blipFill>
          <a:blip r:embed="rId6"/>
          <a:stretch/>
        </p:blipFill>
        <p:spPr>
          <a:xfrm>
            <a:off x="6580170" y="6079560"/>
            <a:ext cx="2336760" cy="698400"/>
          </a:xfrm>
          <a:prstGeom prst="rect">
            <a:avLst/>
          </a:prstGeom>
          <a:ln w="0">
            <a:noFill/>
          </a:ln>
        </p:spPr>
      </p:pic>
      <p:sp>
        <p:nvSpPr>
          <p:cNvPr id="2" name="CasellaDiTesto 1">
            <a:extLst>
              <a:ext uri="{FF2B5EF4-FFF2-40B4-BE49-F238E27FC236}">
                <a16:creationId xmlns:a16="http://schemas.microsoft.com/office/drawing/2014/main" id="{B378D1B6-C7CE-FC00-89CE-78B74E1D4BC4}"/>
              </a:ext>
            </a:extLst>
          </p:cNvPr>
          <p:cNvSpPr txBox="1"/>
          <p:nvPr/>
        </p:nvSpPr>
        <p:spPr>
          <a:xfrm>
            <a:off x="1367775" y="4382958"/>
            <a:ext cx="2992266" cy="1815882"/>
          </a:xfrm>
          <a:prstGeom prst="rect">
            <a:avLst/>
          </a:prstGeom>
          <a:noFill/>
        </p:spPr>
        <p:txBody>
          <a:bodyPr wrap="square" rtlCol="0">
            <a:spAutoFit/>
          </a:bodyPr>
          <a:lstStyle/>
          <a:p>
            <a:r>
              <a:rPr lang="it-IT" sz="1600" b="1" spc="-1" dirty="0">
                <a:solidFill>
                  <a:srgbClr val="DD7A1F"/>
                </a:solidFill>
                <a:latin typeface="Abadi MT Condensed Light"/>
              </a:rPr>
              <a:t> </a:t>
            </a:r>
          </a:p>
          <a:p>
            <a:endParaRPr lang="it-IT" sz="1600" b="1" spc="-1" dirty="0">
              <a:solidFill>
                <a:srgbClr val="DD7A1F"/>
              </a:solidFill>
              <a:latin typeface="Abadi MT Condensed Light"/>
            </a:endParaRPr>
          </a:p>
          <a:p>
            <a:r>
              <a:rPr lang="it-IT" sz="1600" b="1" spc="-1" dirty="0">
                <a:solidFill>
                  <a:srgbClr val="DD7A1F"/>
                </a:solidFill>
                <a:latin typeface="Abadi MT Condensed Light"/>
                <a:hlinkClick r:id="rId7"/>
              </a:rPr>
              <a:t>https://www.hotellerievallesacra.it/</a:t>
            </a:r>
            <a:endParaRPr lang="it-IT" sz="1600" b="1" spc="-1" dirty="0">
              <a:solidFill>
                <a:srgbClr val="DD7A1F"/>
              </a:solidFill>
              <a:latin typeface="Abadi MT Condensed Light"/>
            </a:endParaRPr>
          </a:p>
          <a:p>
            <a:endParaRPr lang="it-IT" sz="1600" b="1" spc="-1" dirty="0">
              <a:solidFill>
                <a:srgbClr val="DD7A1F"/>
              </a:solidFill>
              <a:latin typeface="Abadi MT Condensed Light"/>
            </a:endParaRPr>
          </a:p>
          <a:p>
            <a:endParaRPr lang="it-IT" sz="2400" b="1" spc="-1" dirty="0">
              <a:solidFill>
                <a:srgbClr val="DD7A1F"/>
              </a:solidFill>
              <a:latin typeface="Abadi MT Condensed Light"/>
            </a:endParaRPr>
          </a:p>
          <a:p>
            <a:endParaRPr lang="it-IT" sz="2400" b="1" spc="-1" dirty="0">
              <a:solidFill>
                <a:srgbClr val="DD7A1F"/>
              </a:solidFill>
              <a:latin typeface="Abadi MT Condensed Light"/>
            </a:endParaRPr>
          </a:p>
        </p:txBody>
      </p:sp>
      <p:pic>
        <p:nvPicPr>
          <p:cNvPr id="4" name="Immagine 3">
            <a:extLst>
              <a:ext uri="{FF2B5EF4-FFF2-40B4-BE49-F238E27FC236}">
                <a16:creationId xmlns:a16="http://schemas.microsoft.com/office/drawing/2014/main" id="{C0809C9D-E193-F306-84FC-75D20613154D}"/>
              </a:ext>
            </a:extLst>
          </p:cNvPr>
          <p:cNvPicPr>
            <a:picLocks noChangeAspect="1"/>
          </p:cNvPicPr>
          <p:nvPr/>
        </p:nvPicPr>
        <p:blipFill>
          <a:blip r:embed="rId8"/>
          <a:stretch>
            <a:fillRect/>
          </a:stretch>
        </p:blipFill>
        <p:spPr>
          <a:xfrm>
            <a:off x="5143500" y="2476500"/>
            <a:ext cx="1905000" cy="1905000"/>
          </a:xfrm>
          <a:prstGeom prst="rect">
            <a:avLst/>
          </a:prstGeom>
        </p:spPr>
      </p:pic>
      <p:sp>
        <p:nvSpPr>
          <p:cNvPr id="7" name="Rectangle 4">
            <a:extLst>
              <a:ext uri="{FF2B5EF4-FFF2-40B4-BE49-F238E27FC236}">
                <a16:creationId xmlns:a16="http://schemas.microsoft.com/office/drawing/2014/main" id="{48642CCF-FB11-6535-5A7C-A294264A90D0}"/>
              </a:ext>
            </a:extLst>
          </p:cNvPr>
          <p:cNvSpPr>
            <a:spLocks noChangeArrowheads="1"/>
          </p:cNvSpPr>
          <p:nvPr/>
        </p:nvSpPr>
        <p:spPr bwMode="auto">
          <a:xfrm>
            <a:off x="252360" y="2397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3075" name="Immagine 25" descr="page1image51475040">
            <a:extLst>
              <a:ext uri="{FF2B5EF4-FFF2-40B4-BE49-F238E27FC236}">
                <a16:creationId xmlns:a16="http://schemas.microsoft.com/office/drawing/2014/main" id="{DD69F5DE-A617-F1CD-50A0-5B0C5A521A8F}"/>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620703" y="2225572"/>
            <a:ext cx="4365401" cy="3350565"/>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B4AF0219-A8FA-2A15-C1FE-DCB56197EBDC}"/>
              </a:ext>
            </a:extLst>
          </p:cNvPr>
          <p:cNvSpPr txBox="1"/>
          <p:nvPr/>
        </p:nvSpPr>
        <p:spPr>
          <a:xfrm>
            <a:off x="1367775" y="2619448"/>
            <a:ext cx="3044247" cy="1785104"/>
          </a:xfrm>
          <a:prstGeom prst="rect">
            <a:avLst/>
          </a:prstGeom>
          <a:noFill/>
        </p:spPr>
        <p:txBody>
          <a:bodyPr wrap="square">
            <a:spAutoFit/>
          </a:bodyPr>
          <a:lstStyle/>
          <a:p>
            <a:r>
              <a:rPr lang="it-IT" sz="2000" i="1" dirty="0"/>
              <a:t>Attività ricettiva accessibile e sostenibile.</a:t>
            </a:r>
          </a:p>
          <a:p>
            <a:endParaRPr lang="it-IT" sz="1600" dirty="0"/>
          </a:p>
          <a:p>
            <a:pPr marL="285750" indent="-285750">
              <a:buFont typeface="Wingdings" pitchFamily="2" charset="2"/>
              <a:buChar char="Ø"/>
            </a:pPr>
            <a:r>
              <a:rPr lang="it-IT" dirty="0"/>
              <a:t>Camere</a:t>
            </a:r>
          </a:p>
          <a:p>
            <a:pPr marL="285750" indent="-285750">
              <a:buFont typeface="Wingdings" pitchFamily="2" charset="2"/>
              <a:buChar char="Ø"/>
            </a:pPr>
            <a:r>
              <a:rPr lang="it-IT" dirty="0"/>
              <a:t>SPA</a:t>
            </a:r>
          </a:p>
          <a:p>
            <a:pPr marL="285750" indent="-285750">
              <a:buFont typeface="Wingdings" pitchFamily="2" charset="2"/>
              <a:buChar char="Ø"/>
            </a:pPr>
            <a:r>
              <a:rPr lang="it-IT" dirty="0"/>
              <a:t>Centro Estetico</a:t>
            </a:r>
            <a:endParaRPr lang="it-IT" sz="1400" dirty="0"/>
          </a:p>
        </p:txBody>
      </p:sp>
      <p:sp>
        <p:nvSpPr>
          <p:cNvPr id="12" name="PlaceHolder 1">
            <a:extLst>
              <a:ext uri="{FF2B5EF4-FFF2-40B4-BE49-F238E27FC236}">
                <a16:creationId xmlns:a16="http://schemas.microsoft.com/office/drawing/2014/main" id="{19AD7EA1-A479-CA64-5080-01A7A50137C1}"/>
              </a:ext>
            </a:extLst>
          </p:cNvPr>
          <p:cNvSpPr>
            <a:spLocks noGrp="1"/>
          </p:cNvSpPr>
          <p:nvPr>
            <p:ph type="title"/>
          </p:nvPr>
        </p:nvSpPr>
        <p:spPr>
          <a:xfrm>
            <a:off x="852120" y="735792"/>
            <a:ext cx="10514880" cy="1324800"/>
          </a:xfrm>
          <a:prstGeom prst="rect">
            <a:avLst/>
          </a:prstGeom>
          <a:noFill/>
          <a:ln w="0">
            <a:noFill/>
          </a:ln>
        </p:spPr>
        <p:txBody>
          <a:bodyPr lIns="0" tIns="0" rIns="0" bIns="0" anchor="ctr">
            <a:normAutofit fontScale="90000"/>
          </a:bodyPr>
          <a:lstStyle/>
          <a:p>
            <a:pPr algn="ctr">
              <a:lnSpc>
                <a:spcPct val="90000"/>
              </a:lnSpc>
              <a:buNone/>
            </a:pPr>
            <a:br>
              <a:rPr lang="it-IT" sz="4000" b="1" strike="noStrike" spc="-1" dirty="0">
                <a:solidFill>
                  <a:srgbClr val="076867"/>
                </a:solidFill>
                <a:latin typeface="Abadi MT Condensed Light"/>
                <a:ea typeface="DejaVu Sans"/>
              </a:rPr>
            </a:br>
            <a:br>
              <a:rPr lang="it-IT" sz="4000" b="1" strike="noStrike" spc="-1" dirty="0">
                <a:solidFill>
                  <a:srgbClr val="076867"/>
                </a:solidFill>
                <a:latin typeface="Abadi MT Condensed Light"/>
                <a:ea typeface="DejaVu Sans"/>
              </a:rPr>
            </a:br>
            <a:r>
              <a:rPr lang="it-IT" sz="4900" b="1" strike="noStrike" spc="-1" dirty="0">
                <a:solidFill>
                  <a:srgbClr val="076867"/>
                </a:solidFill>
                <a:latin typeface="Abadi MT Condensed Light"/>
                <a:ea typeface="DejaVu Sans"/>
              </a:rPr>
              <a:t>CREAZIONE DI IMPRESA</a:t>
            </a:r>
            <a:br>
              <a:rPr lang="it-IT" sz="4900" b="1" strike="noStrike" spc="-1" dirty="0">
                <a:solidFill>
                  <a:srgbClr val="076867"/>
                </a:solidFill>
                <a:latin typeface="Abadi MT Condensed Light"/>
                <a:ea typeface="DejaVu Sans"/>
              </a:rPr>
            </a:br>
            <a:r>
              <a:rPr lang="it-IT" sz="6800" b="1" spc="-1" dirty="0">
                <a:solidFill>
                  <a:srgbClr val="DD7A1F"/>
                </a:solidFill>
                <a:latin typeface="Abadi MT Condensed Light"/>
              </a:rPr>
              <a:t>«</a:t>
            </a:r>
            <a:r>
              <a:rPr lang="it-IT" sz="6800" b="1" spc="-1" dirty="0" err="1">
                <a:solidFill>
                  <a:srgbClr val="DD7A1F"/>
                </a:solidFill>
                <a:latin typeface="Abadi MT Condensed Light"/>
              </a:rPr>
              <a:t>Hotellerie</a:t>
            </a:r>
            <a:r>
              <a:rPr lang="it-IT" sz="6800" b="1" spc="-1" dirty="0">
                <a:solidFill>
                  <a:srgbClr val="DD7A1F"/>
                </a:solidFill>
                <a:latin typeface="Abadi MT Condensed Light"/>
              </a:rPr>
              <a:t> Valle Sacra»</a:t>
            </a:r>
            <a:br>
              <a:rPr lang="it-IT" sz="6800" b="1" spc="-1" dirty="0">
                <a:solidFill>
                  <a:srgbClr val="DD7A1F"/>
                </a:solidFill>
                <a:latin typeface="Abadi MT Condensed Light"/>
              </a:rPr>
            </a:br>
            <a:r>
              <a:rPr lang="it-IT" sz="4900" b="1" strike="noStrike" spc="-1" dirty="0">
                <a:solidFill>
                  <a:srgbClr val="076867"/>
                </a:solidFill>
                <a:latin typeface="Abadi MT Condensed Light"/>
                <a:ea typeface="DejaVu Sans"/>
              </a:rPr>
              <a:t>Valle Sacra - Cintano</a:t>
            </a:r>
            <a:br>
              <a:rPr lang="it-IT" sz="4000" b="1" strike="noStrike" spc="-1" dirty="0">
                <a:solidFill>
                  <a:srgbClr val="076867"/>
                </a:solidFill>
                <a:latin typeface="Abadi MT Condensed Light"/>
                <a:ea typeface="DejaVu Sans"/>
              </a:rPr>
            </a:br>
            <a:br>
              <a:rPr lang="it-IT" sz="5400" b="1" strike="noStrike" spc="-1" dirty="0">
                <a:solidFill>
                  <a:srgbClr val="076867"/>
                </a:solidFill>
                <a:latin typeface="Abadi MT Condensed Light"/>
                <a:ea typeface="DejaVu Sans"/>
              </a:rPr>
            </a:br>
            <a:endParaRPr lang="it-IT" sz="5400" b="0" strike="noStrike" spc="-1" dirty="0">
              <a:solidFill>
                <a:srgbClr val="000000"/>
              </a:solidFill>
              <a:latin typeface="Arial"/>
            </a:endParaRPr>
          </a:p>
        </p:txBody>
      </p:sp>
      <p:sp>
        <p:nvSpPr>
          <p:cNvPr id="13" name="CasellaDiTesto 12">
            <a:extLst>
              <a:ext uri="{FF2B5EF4-FFF2-40B4-BE49-F238E27FC236}">
                <a16:creationId xmlns:a16="http://schemas.microsoft.com/office/drawing/2014/main" id="{23B59601-75F4-2DA8-FD21-749A6D69C6B3}"/>
              </a:ext>
            </a:extLst>
          </p:cNvPr>
          <p:cNvSpPr txBox="1"/>
          <p:nvPr/>
        </p:nvSpPr>
        <p:spPr>
          <a:xfrm>
            <a:off x="3879250" y="1281863"/>
            <a:ext cx="4365400" cy="769441"/>
          </a:xfrm>
          <a:prstGeom prst="rect">
            <a:avLst/>
          </a:prstGeom>
          <a:noFill/>
        </p:spPr>
        <p:txBody>
          <a:bodyPr wrap="square" rtlCol="0">
            <a:spAutoFit/>
          </a:bodyPr>
          <a:lstStyle/>
          <a:p>
            <a:endParaRPr lang="it-IT" sz="4400" b="1" spc="-1" dirty="0">
              <a:solidFill>
                <a:srgbClr val="076867"/>
              </a:solidFill>
              <a:latin typeface="Abadi MT Condensed Light"/>
              <a:cs typeface="+mj-cs"/>
            </a:endParaRPr>
          </a:p>
        </p:txBody>
      </p:sp>
    </p:spTree>
    <p:extLst>
      <p:ext uri="{BB962C8B-B14F-4D97-AF65-F5344CB8AC3E}">
        <p14:creationId xmlns:p14="http://schemas.microsoft.com/office/powerpoint/2010/main" val="2732318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9C351-E8D3-6D46-3294-DA4776B7F14C}"/>
            </a:ext>
          </a:extLst>
        </p:cNvPr>
        <p:cNvGrpSpPr/>
        <p:nvPr/>
      </p:nvGrpSpPr>
      <p:grpSpPr>
        <a:xfrm>
          <a:off x="0" y="0"/>
          <a:ext cx="0" cy="0"/>
          <a:chOff x="0" y="0"/>
          <a:chExt cx="0" cy="0"/>
        </a:xfrm>
      </p:grpSpPr>
      <p:pic>
        <p:nvPicPr>
          <p:cNvPr id="316" name="Immagine 26">
            <a:extLst>
              <a:ext uri="{FF2B5EF4-FFF2-40B4-BE49-F238E27FC236}">
                <a16:creationId xmlns:a16="http://schemas.microsoft.com/office/drawing/2014/main" id="{B96D42EC-8846-E42A-1820-216A656E16C1}"/>
              </a:ext>
            </a:extLst>
          </p:cNvPr>
          <p:cNvPicPr/>
          <p:nvPr/>
        </p:nvPicPr>
        <p:blipFill>
          <a:blip r:embed="rId2"/>
          <a:stretch/>
        </p:blipFill>
        <p:spPr>
          <a:xfrm rot="5400000">
            <a:off x="8254080" y="3004560"/>
            <a:ext cx="6969600" cy="906120"/>
          </a:xfrm>
          <a:prstGeom prst="rect">
            <a:avLst/>
          </a:prstGeom>
          <a:ln w="0">
            <a:noFill/>
          </a:ln>
        </p:spPr>
      </p:pic>
      <p:grpSp>
        <p:nvGrpSpPr>
          <p:cNvPr id="317" name="Group 15">
            <a:extLst>
              <a:ext uri="{FF2B5EF4-FFF2-40B4-BE49-F238E27FC236}">
                <a16:creationId xmlns:a16="http://schemas.microsoft.com/office/drawing/2014/main" id="{1A11E0C2-9156-1C86-E6EC-780CB278D4E3}"/>
              </a:ext>
            </a:extLst>
          </p:cNvPr>
          <p:cNvGrpSpPr/>
          <p:nvPr/>
        </p:nvGrpSpPr>
        <p:grpSpPr>
          <a:xfrm>
            <a:off x="1117800" y="6089760"/>
            <a:ext cx="4772520" cy="694440"/>
            <a:chOff x="193680" y="6089760"/>
            <a:chExt cx="4772520" cy="694440"/>
          </a:xfrm>
        </p:grpSpPr>
        <p:pic>
          <p:nvPicPr>
            <p:cNvPr id="318" name="Picture 12">
              <a:extLst>
                <a:ext uri="{FF2B5EF4-FFF2-40B4-BE49-F238E27FC236}">
                  <a16:creationId xmlns:a16="http://schemas.microsoft.com/office/drawing/2014/main" id="{48609FD8-B669-D038-2D7E-ACE52A817F2F}"/>
                </a:ext>
              </a:extLst>
            </p:cNvPr>
            <p:cNvPicPr/>
            <p:nvPr/>
          </p:nvPicPr>
          <p:blipFill>
            <a:blip r:embed="rId3"/>
            <a:stretch/>
          </p:blipFill>
          <p:spPr>
            <a:xfrm>
              <a:off x="193680" y="6089760"/>
              <a:ext cx="3933000" cy="694440"/>
            </a:xfrm>
            <a:prstGeom prst="rect">
              <a:avLst/>
            </a:prstGeom>
            <a:ln w="0">
              <a:noFill/>
            </a:ln>
          </p:spPr>
        </p:pic>
        <p:pic>
          <p:nvPicPr>
            <p:cNvPr id="319" name="Picture 14">
              <a:extLst>
                <a:ext uri="{FF2B5EF4-FFF2-40B4-BE49-F238E27FC236}">
                  <a16:creationId xmlns:a16="http://schemas.microsoft.com/office/drawing/2014/main" id="{33DB6F20-5BCF-147B-BC5E-E6488FC3259D}"/>
                </a:ext>
              </a:extLst>
            </p:cNvPr>
            <p:cNvPicPr/>
            <p:nvPr/>
          </p:nvPicPr>
          <p:blipFill>
            <a:blip r:embed="rId4"/>
            <a:stretch/>
          </p:blipFill>
          <p:spPr>
            <a:xfrm>
              <a:off x="4461480" y="6198840"/>
              <a:ext cx="504720" cy="531360"/>
            </a:xfrm>
            <a:prstGeom prst="rect">
              <a:avLst/>
            </a:prstGeom>
            <a:ln w="0">
              <a:noFill/>
            </a:ln>
          </p:spPr>
        </p:pic>
      </p:grpSp>
      <p:pic>
        <p:nvPicPr>
          <p:cNvPr id="321" name="Immagine 30" descr="Immagine che contiene Elementi grafici, Carattere, clipart, simbolo&#10;&#10;Descrizione generata automaticamente">
            <a:extLst>
              <a:ext uri="{FF2B5EF4-FFF2-40B4-BE49-F238E27FC236}">
                <a16:creationId xmlns:a16="http://schemas.microsoft.com/office/drawing/2014/main" id="{0C6737BA-E8FF-D889-9CEC-E3D39C47E4EA}"/>
              </a:ext>
            </a:extLst>
          </p:cNvPr>
          <p:cNvPicPr/>
          <p:nvPr/>
        </p:nvPicPr>
        <p:blipFill>
          <a:blip r:embed="rId5"/>
          <a:stretch/>
        </p:blipFill>
        <p:spPr>
          <a:xfrm>
            <a:off x="252360" y="239760"/>
            <a:ext cx="1199520" cy="971280"/>
          </a:xfrm>
          <a:prstGeom prst="rect">
            <a:avLst/>
          </a:prstGeom>
          <a:ln w="0">
            <a:noFill/>
          </a:ln>
        </p:spPr>
      </p:pic>
      <p:pic>
        <p:nvPicPr>
          <p:cNvPr id="322" name="Immagine 15">
            <a:extLst>
              <a:ext uri="{FF2B5EF4-FFF2-40B4-BE49-F238E27FC236}">
                <a16:creationId xmlns:a16="http://schemas.microsoft.com/office/drawing/2014/main" id="{5A783BB2-23FB-1CA0-11AE-5B671B984746}"/>
              </a:ext>
            </a:extLst>
          </p:cNvPr>
          <p:cNvPicPr/>
          <p:nvPr/>
        </p:nvPicPr>
        <p:blipFill>
          <a:blip r:embed="rId6"/>
          <a:stretch/>
        </p:blipFill>
        <p:spPr>
          <a:xfrm>
            <a:off x="6580170" y="6079560"/>
            <a:ext cx="2336760" cy="698400"/>
          </a:xfrm>
          <a:prstGeom prst="rect">
            <a:avLst/>
          </a:prstGeom>
          <a:ln w="0">
            <a:noFill/>
          </a:ln>
        </p:spPr>
      </p:pic>
      <p:sp>
        <p:nvSpPr>
          <p:cNvPr id="2" name="CasellaDiTesto 1">
            <a:extLst>
              <a:ext uri="{FF2B5EF4-FFF2-40B4-BE49-F238E27FC236}">
                <a16:creationId xmlns:a16="http://schemas.microsoft.com/office/drawing/2014/main" id="{2A2748B6-A46C-EB62-FFBF-7E7F2B1B0E56}"/>
              </a:ext>
            </a:extLst>
          </p:cNvPr>
          <p:cNvSpPr txBox="1"/>
          <p:nvPr/>
        </p:nvSpPr>
        <p:spPr>
          <a:xfrm>
            <a:off x="1451879" y="4381500"/>
            <a:ext cx="2727086" cy="1569660"/>
          </a:xfrm>
          <a:prstGeom prst="rect">
            <a:avLst/>
          </a:prstGeom>
          <a:noFill/>
        </p:spPr>
        <p:txBody>
          <a:bodyPr wrap="square" rtlCol="0">
            <a:spAutoFit/>
          </a:bodyPr>
          <a:lstStyle/>
          <a:p>
            <a:endParaRPr lang="it-IT" sz="1600" b="1" spc="-1" dirty="0">
              <a:solidFill>
                <a:srgbClr val="DD7A1F"/>
              </a:solidFill>
              <a:latin typeface="Abadi MT Condensed Light"/>
            </a:endParaRPr>
          </a:p>
          <a:p>
            <a:r>
              <a:rPr lang="it-IT" sz="1600" b="1" spc="-1" dirty="0">
                <a:solidFill>
                  <a:srgbClr val="DD7A1F"/>
                </a:solidFill>
                <a:latin typeface="Abadi MT Condensed Light"/>
                <a:hlinkClick r:id="rId7"/>
              </a:rPr>
              <a:t>https://koivusaunaecucina.com/</a:t>
            </a:r>
            <a:endParaRPr lang="it-IT" sz="1600" b="1" spc="-1" dirty="0">
              <a:solidFill>
                <a:srgbClr val="DD7A1F"/>
              </a:solidFill>
              <a:latin typeface="Abadi MT Condensed Light"/>
            </a:endParaRPr>
          </a:p>
          <a:p>
            <a:endParaRPr lang="it-IT" sz="1600" b="1" spc="-1" dirty="0">
              <a:solidFill>
                <a:srgbClr val="DD7A1F"/>
              </a:solidFill>
              <a:latin typeface="Abadi MT Condensed Light"/>
            </a:endParaRPr>
          </a:p>
          <a:p>
            <a:endParaRPr lang="it-IT" sz="2400" b="1" spc="-1" dirty="0">
              <a:solidFill>
                <a:srgbClr val="DD7A1F"/>
              </a:solidFill>
              <a:latin typeface="Abadi MT Condensed Light"/>
            </a:endParaRPr>
          </a:p>
          <a:p>
            <a:endParaRPr lang="it-IT" sz="2400" b="1" spc="-1" dirty="0">
              <a:solidFill>
                <a:srgbClr val="DD7A1F"/>
              </a:solidFill>
              <a:latin typeface="Abadi MT Condensed Light"/>
            </a:endParaRPr>
          </a:p>
        </p:txBody>
      </p:sp>
      <p:pic>
        <p:nvPicPr>
          <p:cNvPr id="4" name="Immagine 3">
            <a:extLst>
              <a:ext uri="{FF2B5EF4-FFF2-40B4-BE49-F238E27FC236}">
                <a16:creationId xmlns:a16="http://schemas.microsoft.com/office/drawing/2014/main" id="{C32ABAC5-AFA0-9C1D-9078-BB3AB405FEB0}"/>
              </a:ext>
            </a:extLst>
          </p:cNvPr>
          <p:cNvPicPr>
            <a:picLocks noChangeAspect="1"/>
          </p:cNvPicPr>
          <p:nvPr/>
        </p:nvPicPr>
        <p:blipFill>
          <a:blip r:embed="rId8"/>
          <a:stretch>
            <a:fillRect/>
          </a:stretch>
        </p:blipFill>
        <p:spPr>
          <a:xfrm>
            <a:off x="5143500" y="2476500"/>
            <a:ext cx="1905000" cy="1905000"/>
          </a:xfrm>
          <a:prstGeom prst="rect">
            <a:avLst/>
          </a:prstGeom>
        </p:spPr>
      </p:pic>
      <p:sp>
        <p:nvSpPr>
          <p:cNvPr id="7" name="CasellaDiTesto 6">
            <a:extLst>
              <a:ext uri="{FF2B5EF4-FFF2-40B4-BE49-F238E27FC236}">
                <a16:creationId xmlns:a16="http://schemas.microsoft.com/office/drawing/2014/main" id="{AC01696C-B06D-28D2-9BFA-33340E5DF771}"/>
              </a:ext>
            </a:extLst>
          </p:cNvPr>
          <p:cNvSpPr txBox="1"/>
          <p:nvPr/>
        </p:nvSpPr>
        <p:spPr>
          <a:xfrm>
            <a:off x="1451880" y="2626170"/>
            <a:ext cx="2727085" cy="1815882"/>
          </a:xfrm>
          <a:prstGeom prst="rect">
            <a:avLst/>
          </a:prstGeom>
          <a:noFill/>
        </p:spPr>
        <p:txBody>
          <a:bodyPr wrap="square" rtlCol="0">
            <a:spAutoFit/>
          </a:bodyPr>
          <a:lstStyle/>
          <a:p>
            <a:r>
              <a:rPr lang="it-IT" sz="2000" i="1" dirty="0"/>
              <a:t>Sauna finlandese e cucina naturale.</a:t>
            </a:r>
          </a:p>
          <a:p>
            <a:pPr marL="285750" indent="-285750">
              <a:buFont typeface="Wingdings" pitchFamily="2" charset="2"/>
              <a:buChar char="Ø"/>
            </a:pPr>
            <a:endParaRPr lang="it-IT" dirty="0"/>
          </a:p>
          <a:p>
            <a:pPr marL="285750" indent="-285750">
              <a:buFont typeface="Wingdings" pitchFamily="2" charset="2"/>
              <a:buChar char="Ø"/>
            </a:pPr>
            <a:r>
              <a:rPr lang="it-IT" dirty="0"/>
              <a:t>Sauna, massaggi</a:t>
            </a:r>
          </a:p>
          <a:p>
            <a:pPr marL="285750" indent="-285750">
              <a:buFont typeface="Wingdings" pitchFamily="2" charset="2"/>
              <a:buChar char="Ø"/>
            </a:pPr>
            <a:r>
              <a:rPr lang="it-IT" dirty="0"/>
              <a:t>Ristorante, Bar</a:t>
            </a:r>
          </a:p>
          <a:p>
            <a:pPr marL="285750" indent="-285750">
              <a:buFont typeface="Wingdings" pitchFamily="2" charset="2"/>
              <a:buChar char="Ø"/>
            </a:pPr>
            <a:r>
              <a:rPr lang="it-IT" dirty="0"/>
              <a:t>Cestini </a:t>
            </a:r>
            <a:r>
              <a:rPr lang="it-IT" dirty="0" err="1"/>
              <a:t>pic</a:t>
            </a:r>
            <a:r>
              <a:rPr lang="it-IT" dirty="0"/>
              <a:t> </a:t>
            </a:r>
            <a:r>
              <a:rPr lang="it-IT" dirty="0" err="1"/>
              <a:t>nic</a:t>
            </a:r>
            <a:endParaRPr lang="it-IT" sz="1400" dirty="0"/>
          </a:p>
        </p:txBody>
      </p:sp>
      <p:sp>
        <p:nvSpPr>
          <p:cNvPr id="10" name="PlaceHolder 1">
            <a:extLst>
              <a:ext uri="{FF2B5EF4-FFF2-40B4-BE49-F238E27FC236}">
                <a16:creationId xmlns:a16="http://schemas.microsoft.com/office/drawing/2014/main" id="{925CD935-1F2A-B959-2A34-BB5312A6A7C1}"/>
              </a:ext>
            </a:extLst>
          </p:cNvPr>
          <p:cNvSpPr>
            <a:spLocks noGrp="1"/>
          </p:cNvSpPr>
          <p:nvPr>
            <p:ph type="title"/>
          </p:nvPr>
        </p:nvSpPr>
        <p:spPr>
          <a:xfrm>
            <a:off x="838560" y="809070"/>
            <a:ext cx="10514880" cy="1324800"/>
          </a:xfrm>
          <a:prstGeom prst="rect">
            <a:avLst/>
          </a:prstGeom>
          <a:noFill/>
          <a:ln w="0">
            <a:noFill/>
          </a:ln>
        </p:spPr>
        <p:txBody>
          <a:bodyPr lIns="0" tIns="0" rIns="0" bIns="0" anchor="ctr">
            <a:normAutofit fontScale="90000"/>
          </a:bodyPr>
          <a:lstStyle/>
          <a:p>
            <a:pPr algn="ctr">
              <a:lnSpc>
                <a:spcPct val="90000"/>
              </a:lnSpc>
              <a:buNone/>
            </a:pPr>
            <a:br>
              <a:rPr lang="it-IT" sz="4000" b="1" strike="noStrike" spc="-1" dirty="0">
                <a:solidFill>
                  <a:srgbClr val="076867"/>
                </a:solidFill>
                <a:latin typeface="Abadi MT Condensed Light"/>
                <a:ea typeface="DejaVu Sans"/>
              </a:rPr>
            </a:br>
            <a:br>
              <a:rPr lang="it-IT" sz="4000" b="1" strike="noStrike" spc="-1" dirty="0">
                <a:solidFill>
                  <a:srgbClr val="076867"/>
                </a:solidFill>
                <a:latin typeface="Abadi MT Condensed Light"/>
                <a:ea typeface="DejaVu Sans"/>
              </a:rPr>
            </a:br>
            <a:r>
              <a:rPr lang="it-IT" sz="4900" b="1" strike="noStrike" spc="-1" dirty="0">
                <a:solidFill>
                  <a:srgbClr val="076867"/>
                </a:solidFill>
                <a:latin typeface="Abadi MT Condensed Light"/>
                <a:ea typeface="DejaVu Sans"/>
              </a:rPr>
              <a:t>CREAZIONE DI IMPRESA</a:t>
            </a:r>
            <a:br>
              <a:rPr lang="it-IT" sz="4900" b="1" strike="noStrike" spc="-1" dirty="0">
                <a:solidFill>
                  <a:srgbClr val="076867"/>
                </a:solidFill>
                <a:latin typeface="Abadi MT Condensed Light"/>
                <a:ea typeface="DejaVu Sans"/>
              </a:rPr>
            </a:br>
            <a:r>
              <a:rPr lang="it-IT" sz="6800" b="1" spc="-1" dirty="0">
                <a:solidFill>
                  <a:srgbClr val="DD7A1F"/>
                </a:solidFill>
                <a:latin typeface="Abadi MT Condensed Light"/>
              </a:rPr>
              <a:t>«</a:t>
            </a:r>
            <a:r>
              <a:rPr lang="it-IT" sz="6800" b="1" spc="-1" dirty="0" err="1">
                <a:solidFill>
                  <a:srgbClr val="DD7A1F"/>
                </a:solidFill>
                <a:latin typeface="Abadi MT Condensed Light"/>
              </a:rPr>
              <a:t>Koivu</a:t>
            </a:r>
            <a:r>
              <a:rPr lang="it-IT" sz="6800" b="1" spc="-1" dirty="0">
                <a:solidFill>
                  <a:srgbClr val="DD7A1F"/>
                </a:solidFill>
                <a:latin typeface="Abadi MT Condensed Light"/>
              </a:rPr>
              <a:t>»</a:t>
            </a:r>
            <a:br>
              <a:rPr lang="it-IT" sz="6800" b="1" spc="-1" dirty="0">
                <a:solidFill>
                  <a:srgbClr val="DD7A1F"/>
                </a:solidFill>
                <a:latin typeface="Abadi MT Condensed Light"/>
              </a:rPr>
            </a:br>
            <a:r>
              <a:rPr lang="it-IT" sz="4900" b="1" strike="noStrike" spc="-1" dirty="0">
                <a:solidFill>
                  <a:srgbClr val="076867"/>
                </a:solidFill>
                <a:latin typeface="Abadi MT Condensed Light"/>
                <a:ea typeface="DejaVu Sans"/>
              </a:rPr>
              <a:t>Valchiusella - Valchiusa</a:t>
            </a:r>
            <a:br>
              <a:rPr lang="it-IT" sz="4000" b="1" strike="noStrike" spc="-1" dirty="0">
                <a:solidFill>
                  <a:srgbClr val="076867"/>
                </a:solidFill>
                <a:latin typeface="Abadi MT Condensed Light"/>
                <a:ea typeface="DejaVu Sans"/>
              </a:rPr>
            </a:br>
            <a:br>
              <a:rPr lang="it-IT" sz="5400" b="1" strike="noStrike" spc="-1" dirty="0">
                <a:solidFill>
                  <a:srgbClr val="076867"/>
                </a:solidFill>
                <a:latin typeface="Abadi MT Condensed Light"/>
                <a:ea typeface="DejaVu Sans"/>
              </a:rPr>
            </a:br>
            <a:endParaRPr lang="it-IT" sz="5400" b="0" strike="noStrike" spc="-1" dirty="0">
              <a:solidFill>
                <a:srgbClr val="000000"/>
              </a:solidFill>
              <a:latin typeface="Arial"/>
            </a:endParaRPr>
          </a:p>
        </p:txBody>
      </p:sp>
      <p:pic>
        <p:nvPicPr>
          <p:cNvPr id="11" name="Immagine 10">
            <a:extLst>
              <a:ext uri="{FF2B5EF4-FFF2-40B4-BE49-F238E27FC236}">
                <a16:creationId xmlns:a16="http://schemas.microsoft.com/office/drawing/2014/main" id="{F33D5A6F-B5C4-5B86-EF25-ECD7C40288E7}"/>
              </a:ext>
            </a:extLst>
          </p:cNvPr>
          <p:cNvPicPr>
            <a:picLocks noChangeAspect="1"/>
          </p:cNvPicPr>
          <p:nvPr/>
        </p:nvPicPr>
        <p:blipFill rotWithShape="1">
          <a:blip r:embed="rId9"/>
          <a:srcRect t="6698" b="79320"/>
          <a:stretch/>
        </p:blipFill>
        <p:spPr bwMode="auto">
          <a:xfrm>
            <a:off x="5448724" y="2243667"/>
            <a:ext cx="4523112" cy="28786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7621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8B54-EDAB-AA7B-6435-1DDFD7D825E0}"/>
            </a:ext>
          </a:extLst>
        </p:cNvPr>
        <p:cNvGrpSpPr/>
        <p:nvPr/>
      </p:nvGrpSpPr>
      <p:grpSpPr>
        <a:xfrm>
          <a:off x="0" y="0"/>
          <a:ext cx="0" cy="0"/>
          <a:chOff x="0" y="0"/>
          <a:chExt cx="0" cy="0"/>
        </a:xfrm>
      </p:grpSpPr>
      <p:pic>
        <p:nvPicPr>
          <p:cNvPr id="316" name="Immagine 26">
            <a:extLst>
              <a:ext uri="{FF2B5EF4-FFF2-40B4-BE49-F238E27FC236}">
                <a16:creationId xmlns:a16="http://schemas.microsoft.com/office/drawing/2014/main" id="{3229AA32-6244-A652-4439-376DFDA309D0}"/>
              </a:ext>
            </a:extLst>
          </p:cNvPr>
          <p:cNvPicPr/>
          <p:nvPr/>
        </p:nvPicPr>
        <p:blipFill>
          <a:blip r:embed="rId2"/>
          <a:stretch/>
        </p:blipFill>
        <p:spPr>
          <a:xfrm rot="5400000">
            <a:off x="8254080" y="3004560"/>
            <a:ext cx="6969600" cy="906120"/>
          </a:xfrm>
          <a:prstGeom prst="rect">
            <a:avLst/>
          </a:prstGeom>
          <a:ln w="0">
            <a:noFill/>
          </a:ln>
        </p:spPr>
      </p:pic>
      <p:grpSp>
        <p:nvGrpSpPr>
          <p:cNvPr id="317" name="Group 15">
            <a:extLst>
              <a:ext uri="{FF2B5EF4-FFF2-40B4-BE49-F238E27FC236}">
                <a16:creationId xmlns:a16="http://schemas.microsoft.com/office/drawing/2014/main" id="{EC44C241-1133-7461-A47E-FEB8FDDA998C}"/>
              </a:ext>
            </a:extLst>
          </p:cNvPr>
          <p:cNvGrpSpPr/>
          <p:nvPr/>
        </p:nvGrpSpPr>
        <p:grpSpPr>
          <a:xfrm>
            <a:off x="1117800" y="6089760"/>
            <a:ext cx="4772520" cy="694440"/>
            <a:chOff x="193680" y="6089760"/>
            <a:chExt cx="4772520" cy="694440"/>
          </a:xfrm>
        </p:grpSpPr>
        <p:pic>
          <p:nvPicPr>
            <p:cNvPr id="318" name="Picture 12">
              <a:extLst>
                <a:ext uri="{FF2B5EF4-FFF2-40B4-BE49-F238E27FC236}">
                  <a16:creationId xmlns:a16="http://schemas.microsoft.com/office/drawing/2014/main" id="{5591CCB0-E816-A979-F1E5-17E1D7A39BCD}"/>
                </a:ext>
              </a:extLst>
            </p:cNvPr>
            <p:cNvPicPr/>
            <p:nvPr/>
          </p:nvPicPr>
          <p:blipFill>
            <a:blip r:embed="rId3"/>
            <a:stretch/>
          </p:blipFill>
          <p:spPr>
            <a:xfrm>
              <a:off x="193680" y="6089760"/>
              <a:ext cx="3933000" cy="694440"/>
            </a:xfrm>
            <a:prstGeom prst="rect">
              <a:avLst/>
            </a:prstGeom>
            <a:ln w="0">
              <a:noFill/>
            </a:ln>
          </p:spPr>
        </p:pic>
        <p:pic>
          <p:nvPicPr>
            <p:cNvPr id="319" name="Picture 14">
              <a:extLst>
                <a:ext uri="{FF2B5EF4-FFF2-40B4-BE49-F238E27FC236}">
                  <a16:creationId xmlns:a16="http://schemas.microsoft.com/office/drawing/2014/main" id="{D2A9DCAF-EACB-91EF-08E3-06448D8BC09A}"/>
                </a:ext>
              </a:extLst>
            </p:cNvPr>
            <p:cNvPicPr/>
            <p:nvPr/>
          </p:nvPicPr>
          <p:blipFill>
            <a:blip r:embed="rId4"/>
            <a:stretch/>
          </p:blipFill>
          <p:spPr>
            <a:xfrm>
              <a:off x="4461480" y="6198840"/>
              <a:ext cx="504720" cy="531360"/>
            </a:xfrm>
            <a:prstGeom prst="rect">
              <a:avLst/>
            </a:prstGeom>
            <a:ln w="0">
              <a:noFill/>
            </a:ln>
          </p:spPr>
        </p:pic>
      </p:grpSp>
      <p:pic>
        <p:nvPicPr>
          <p:cNvPr id="321" name="Immagine 30" descr="Immagine che contiene Elementi grafici, Carattere, clipart, simbolo&#10;&#10;Descrizione generata automaticamente">
            <a:extLst>
              <a:ext uri="{FF2B5EF4-FFF2-40B4-BE49-F238E27FC236}">
                <a16:creationId xmlns:a16="http://schemas.microsoft.com/office/drawing/2014/main" id="{7F1AAB57-FFCF-F5C5-FEAF-91C4CE751C1D}"/>
              </a:ext>
            </a:extLst>
          </p:cNvPr>
          <p:cNvPicPr/>
          <p:nvPr/>
        </p:nvPicPr>
        <p:blipFill>
          <a:blip r:embed="rId5"/>
          <a:stretch/>
        </p:blipFill>
        <p:spPr>
          <a:xfrm>
            <a:off x="252360" y="239760"/>
            <a:ext cx="1199520" cy="971280"/>
          </a:xfrm>
          <a:prstGeom prst="rect">
            <a:avLst/>
          </a:prstGeom>
          <a:ln w="0">
            <a:noFill/>
          </a:ln>
        </p:spPr>
      </p:pic>
      <p:pic>
        <p:nvPicPr>
          <p:cNvPr id="322" name="Immagine 15">
            <a:extLst>
              <a:ext uri="{FF2B5EF4-FFF2-40B4-BE49-F238E27FC236}">
                <a16:creationId xmlns:a16="http://schemas.microsoft.com/office/drawing/2014/main" id="{576E5C3E-4D20-C85B-76B8-D7C01A1384D9}"/>
              </a:ext>
            </a:extLst>
          </p:cNvPr>
          <p:cNvPicPr/>
          <p:nvPr/>
        </p:nvPicPr>
        <p:blipFill>
          <a:blip r:embed="rId6"/>
          <a:stretch/>
        </p:blipFill>
        <p:spPr>
          <a:xfrm>
            <a:off x="6580170" y="6079560"/>
            <a:ext cx="2336760" cy="698400"/>
          </a:xfrm>
          <a:prstGeom prst="rect">
            <a:avLst/>
          </a:prstGeom>
          <a:ln w="0">
            <a:noFill/>
          </a:ln>
        </p:spPr>
      </p:pic>
      <p:sp>
        <p:nvSpPr>
          <p:cNvPr id="2" name="CasellaDiTesto 1">
            <a:extLst>
              <a:ext uri="{FF2B5EF4-FFF2-40B4-BE49-F238E27FC236}">
                <a16:creationId xmlns:a16="http://schemas.microsoft.com/office/drawing/2014/main" id="{AEDE227D-B483-57CA-EEA3-3BE62009FEC9}"/>
              </a:ext>
            </a:extLst>
          </p:cNvPr>
          <p:cNvSpPr txBox="1"/>
          <p:nvPr/>
        </p:nvSpPr>
        <p:spPr>
          <a:xfrm>
            <a:off x="1187462" y="2905631"/>
            <a:ext cx="3191353" cy="3293209"/>
          </a:xfrm>
          <a:prstGeom prst="rect">
            <a:avLst/>
          </a:prstGeom>
          <a:noFill/>
        </p:spPr>
        <p:txBody>
          <a:bodyPr wrap="square" rtlCol="0">
            <a:spAutoFit/>
          </a:bodyPr>
          <a:lstStyle/>
          <a:p>
            <a:endParaRPr lang="it-IT" sz="1600" b="1" spc="-1" dirty="0">
              <a:solidFill>
                <a:srgbClr val="DD7A1F"/>
              </a:solidFill>
              <a:latin typeface="Abadi MT Condensed Light"/>
            </a:endParaRPr>
          </a:p>
          <a:p>
            <a:endParaRPr lang="it-IT" sz="1600" b="1" spc="-1" dirty="0">
              <a:solidFill>
                <a:srgbClr val="DD7A1F"/>
              </a:solidFill>
              <a:latin typeface="Abadi MT Condensed Light"/>
            </a:endParaRPr>
          </a:p>
          <a:p>
            <a:endParaRPr lang="it-IT" sz="1600" b="1" spc="-1" dirty="0">
              <a:solidFill>
                <a:srgbClr val="DD7A1F"/>
              </a:solidFill>
              <a:latin typeface="Abadi MT Condensed Light"/>
            </a:endParaRPr>
          </a:p>
          <a:p>
            <a:endParaRPr lang="it-IT" sz="1600" b="1" spc="-1" dirty="0">
              <a:solidFill>
                <a:srgbClr val="DD7A1F"/>
              </a:solidFill>
              <a:latin typeface="Abadi MT Condensed Light"/>
            </a:endParaRPr>
          </a:p>
          <a:p>
            <a:endParaRPr lang="it-IT" sz="1600" b="1" spc="-1" dirty="0">
              <a:solidFill>
                <a:srgbClr val="DD7A1F"/>
              </a:solidFill>
              <a:latin typeface="Abadi MT Condensed Light"/>
            </a:endParaRPr>
          </a:p>
          <a:p>
            <a:endParaRPr lang="it-IT" sz="1600" b="1" spc="-1" dirty="0">
              <a:solidFill>
                <a:srgbClr val="DD7A1F"/>
              </a:solidFill>
              <a:latin typeface="Abadi MT Condensed Light"/>
            </a:endParaRPr>
          </a:p>
          <a:p>
            <a:endParaRPr lang="it-IT" sz="1600" b="1" spc="-1" dirty="0">
              <a:solidFill>
                <a:srgbClr val="DD7A1F"/>
              </a:solidFill>
              <a:latin typeface="Abadi MT Condensed Light"/>
            </a:endParaRPr>
          </a:p>
          <a:p>
            <a:endParaRPr lang="it-IT" sz="1600" b="1" spc="-1" dirty="0">
              <a:solidFill>
                <a:srgbClr val="DD7A1F"/>
              </a:solidFill>
              <a:latin typeface="Abadi MT Condensed Light"/>
            </a:endParaRPr>
          </a:p>
          <a:p>
            <a:endParaRPr lang="it-IT" sz="1600" b="1" spc="-1" dirty="0">
              <a:solidFill>
                <a:srgbClr val="DD7A1F"/>
              </a:solidFill>
              <a:latin typeface="Abadi MT Condensed Light"/>
            </a:endParaRPr>
          </a:p>
          <a:p>
            <a:r>
              <a:rPr lang="it-IT" sz="1600" b="1" spc="-1" dirty="0">
                <a:solidFill>
                  <a:srgbClr val="DD7A1F"/>
                </a:solidFill>
                <a:latin typeface="Abadi MT Condensed Light"/>
                <a:hlinkClick r:id="rId7"/>
              </a:rPr>
              <a:t>https://youtu.be/Mq0MMgkDcMg</a:t>
            </a:r>
            <a:endParaRPr lang="it-IT" sz="1600" b="1" spc="-1" dirty="0">
              <a:solidFill>
                <a:srgbClr val="DD7A1F"/>
              </a:solidFill>
              <a:latin typeface="Abadi MT Condensed Light"/>
            </a:endParaRPr>
          </a:p>
          <a:p>
            <a:endParaRPr lang="it-IT" sz="2400" b="1" spc="-1" dirty="0">
              <a:solidFill>
                <a:srgbClr val="DD7A1F"/>
              </a:solidFill>
              <a:latin typeface="Abadi MT Condensed Light"/>
            </a:endParaRPr>
          </a:p>
          <a:p>
            <a:endParaRPr lang="it-IT" sz="2400" b="1" spc="-1" dirty="0">
              <a:solidFill>
                <a:srgbClr val="DD7A1F"/>
              </a:solidFill>
              <a:latin typeface="Abadi MT Condensed Light"/>
            </a:endParaRPr>
          </a:p>
        </p:txBody>
      </p:sp>
      <p:pic>
        <p:nvPicPr>
          <p:cNvPr id="4" name="Immagine 3">
            <a:extLst>
              <a:ext uri="{FF2B5EF4-FFF2-40B4-BE49-F238E27FC236}">
                <a16:creationId xmlns:a16="http://schemas.microsoft.com/office/drawing/2014/main" id="{D62FA3A1-8EB5-6AB6-0017-AF80F3FCD9E4}"/>
              </a:ext>
            </a:extLst>
          </p:cNvPr>
          <p:cNvPicPr>
            <a:picLocks noChangeAspect="1"/>
          </p:cNvPicPr>
          <p:nvPr/>
        </p:nvPicPr>
        <p:blipFill>
          <a:blip r:embed="rId8"/>
          <a:stretch>
            <a:fillRect/>
          </a:stretch>
        </p:blipFill>
        <p:spPr>
          <a:xfrm>
            <a:off x="5143500" y="2476500"/>
            <a:ext cx="1905000" cy="1905000"/>
          </a:xfrm>
          <a:prstGeom prst="rect">
            <a:avLst/>
          </a:prstGeom>
        </p:spPr>
      </p:pic>
      <p:sp>
        <p:nvSpPr>
          <p:cNvPr id="7" name="PlaceHolder 1">
            <a:extLst>
              <a:ext uri="{FF2B5EF4-FFF2-40B4-BE49-F238E27FC236}">
                <a16:creationId xmlns:a16="http://schemas.microsoft.com/office/drawing/2014/main" id="{9DABCE86-878F-9DC2-F36A-7CC9482B6464}"/>
              </a:ext>
            </a:extLst>
          </p:cNvPr>
          <p:cNvSpPr>
            <a:spLocks noGrp="1"/>
          </p:cNvSpPr>
          <p:nvPr>
            <p:ph type="title"/>
          </p:nvPr>
        </p:nvSpPr>
        <p:spPr>
          <a:xfrm>
            <a:off x="838560" y="764898"/>
            <a:ext cx="10514880" cy="1324800"/>
          </a:xfrm>
          <a:prstGeom prst="rect">
            <a:avLst/>
          </a:prstGeom>
          <a:noFill/>
          <a:ln w="0">
            <a:noFill/>
          </a:ln>
        </p:spPr>
        <p:txBody>
          <a:bodyPr lIns="0" tIns="0" rIns="0" bIns="0" anchor="ctr">
            <a:normAutofit fontScale="90000"/>
          </a:bodyPr>
          <a:lstStyle/>
          <a:p>
            <a:pPr algn="ctr">
              <a:lnSpc>
                <a:spcPct val="90000"/>
              </a:lnSpc>
              <a:buNone/>
            </a:pPr>
            <a:br>
              <a:rPr lang="it-IT" sz="4000" b="1" strike="noStrike" spc="-1" dirty="0">
                <a:solidFill>
                  <a:srgbClr val="076867"/>
                </a:solidFill>
                <a:latin typeface="Abadi MT Condensed Light"/>
                <a:ea typeface="DejaVu Sans"/>
              </a:rPr>
            </a:br>
            <a:br>
              <a:rPr lang="it-IT" sz="4000" b="1" strike="noStrike" spc="-1" dirty="0">
                <a:solidFill>
                  <a:srgbClr val="076867"/>
                </a:solidFill>
                <a:latin typeface="Abadi MT Condensed Light"/>
                <a:ea typeface="DejaVu Sans"/>
              </a:rPr>
            </a:br>
            <a:r>
              <a:rPr lang="it-IT" sz="4900" b="1" strike="noStrike" spc="-1" dirty="0">
                <a:solidFill>
                  <a:srgbClr val="076867"/>
                </a:solidFill>
                <a:latin typeface="Abadi MT Condensed Light"/>
                <a:ea typeface="DejaVu Sans"/>
              </a:rPr>
              <a:t>CREAZIONE DI IMPRESA</a:t>
            </a:r>
            <a:br>
              <a:rPr lang="it-IT" sz="4900" b="1" strike="noStrike" spc="-1" dirty="0">
                <a:solidFill>
                  <a:srgbClr val="076867"/>
                </a:solidFill>
                <a:latin typeface="Abadi MT Condensed Light"/>
                <a:ea typeface="DejaVu Sans"/>
              </a:rPr>
            </a:br>
            <a:r>
              <a:rPr lang="it-IT" sz="6800" b="1" spc="-1" dirty="0">
                <a:solidFill>
                  <a:srgbClr val="DD7A1F"/>
                </a:solidFill>
                <a:latin typeface="Abadi MT Condensed Light"/>
              </a:rPr>
              <a:t>»La Mason D’la Sfissi»</a:t>
            </a:r>
            <a:br>
              <a:rPr lang="it-IT" sz="6800" b="1" spc="-1" dirty="0">
                <a:solidFill>
                  <a:srgbClr val="DD7A1F"/>
                </a:solidFill>
                <a:latin typeface="Abadi MT Condensed Light"/>
              </a:rPr>
            </a:br>
            <a:r>
              <a:rPr lang="it-IT" sz="4900" b="1" strike="noStrike" spc="-1" dirty="0">
                <a:solidFill>
                  <a:srgbClr val="076867"/>
                </a:solidFill>
                <a:latin typeface="Abadi MT Condensed Light"/>
                <a:ea typeface="DejaVu Sans"/>
              </a:rPr>
              <a:t>Val Soana – Frassinetto</a:t>
            </a:r>
            <a:br>
              <a:rPr lang="it-IT" sz="4000" b="1" strike="noStrike" spc="-1" dirty="0">
                <a:solidFill>
                  <a:srgbClr val="076867"/>
                </a:solidFill>
                <a:latin typeface="Abadi MT Condensed Light"/>
                <a:ea typeface="DejaVu Sans"/>
              </a:rPr>
            </a:br>
            <a:br>
              <a:rPr lang="it-IT" sz="5400" b="1" strike="noStrike" spc="-1" dirty="0">
                <a:solidFill>
                  <a:srgbClr val="076867"/>
                </a:solidFill>
                <a:latin typeface="Abadi MT Condensed Light"/>
                <a:ea typeface="DejaVu Sans"/>
              </a:rPr>
            </a:br>
            <a:endParaRPr lang="it-IT" sz="5400" b="0" strike="noStrike" spc="-1" dirty="0">
              <a:solidFill>
                <a:srgbClr val="000000"/>
              </a:solidFill>
              <a:latin typeface="Arial"/>
            </a:endParaRPr>
          </a:p>
        </p:txBody>
      </p:sp>
      <p:sp>
        <p:nvSpPr>
          <p:cNvPr id="8" name="CasellaDiTesto 7">
            <a:extLst>
              <a:ext uri="{FF2B5EF4-FFF2-40B4-BE49-F238E27FC236}">
                <a16:creationId xmlns:a16="http://schemas.microsoft.com/office/drawing/2014/main" id="{F396C254-4210-BEBF-0362-C6A44745CE69}"/>
              </a:ext>
            </a:extLst>
          </p:cNvPr>
          <p:cNvSpPr txBox="1"/>
          <p:nvPr/>
        </p:nvSpPr>
        <p:spPr>
          <a:xfrm>
            <a:off x="1211388" y="2457346"/>
            <a:ext cx="3143500" cy="2554545"/>
          </a:xfrm>
          <a:prstGeom prst="rect">
            <a:avLst/>
          </a:prstGeom>
          <a:noFill/>
        </p:spPr>
        <p:txBody>
          <a:bodyPr wrap="square" rtlCol="0">
            <a:spAutoFit/>
          </a:bodyPr>
          <a:lstStyle/>
          <a:p>
            <a:r>
              <a:rPr lang="it-IT" sz="2000" i="1" dirty="0"/>
              <a:t>Centro Benessere, percorso in SPA di Montagna. </a:t>
            </a:r>
          </a:p>
          <a:p>
            <a:pPr marL="285750" indent="-285750">
              <a:buFont typeface="Wingdings" pitchFamily="2" charset="2"/>
              <a:buChar char="Ø"/>
            </a:pPr>
            <a:endParaRPr lang="it-IT" i="1" dirty="0"/>
          </a:p>
          <a:p>
            <a:pPr marL="285750" indent="-285750">
              <a:buFont typeface="Wingdings" pitchFamily="2" charset="2"/>
              <a:buChar char="Ø"/>
            </a:pPr>
            <a:r>
              <a:rPr lang="it-IT" dirty="0"/>
              <a:t>Percorso benessere</a:t>
            </a:r>
          </a:p>
          <a:p>
            <a:pPr marL="285750" indent="-285750">
              <a:buFont typeface="Wingdings" pitchFamily="2" charset="2"/>
              <a:buChar char="Ø"/>
            </a:pPr>
            <a:r>
              <a:rPr lang="it-IT" dirty="0"/>
              <a:t>Vasca del vino</a:t>
            </a:r>
          </a:p>
          <a:p>
            <a:pPr marL="285750" indent="-285750">
              <a:buFont typeface="Wingdings" pitchFamily="2" charset="2"/>
              <a:buChar char="Ø"/>
            </a:pPr>
            <a:r>
              <a:rPr lang="it-IT" dirty="0"/>
              <a:t>Massaggi</a:t>
            </a:r>
          </a:p>
          <a:p>
            <a:pPr marL="285750" indent="-285750">
              <a:buFont typeface="Wingdings" pitchFamily="2" charset="2"/>
              <a:buChar char="Ø"/>
            </a:pPr>
            <a:endParaRPr lang="it-IT" sz="1400" dirty="0"/>
          </a:p>
          <a:p>
            <a:pPr marL="285750" indent="-285750">
              <a:buFont typeface="Wingdings" pitchFamily="2" charset="2"/>
              <a:buChar char="Ø"/>
            </a:pPr>
            <a:endParaRPr lang="it-IT" sz="1400" dirty="0"/>
          </a:p>
        </p:txBody>
      </p:sp>
      <p:pic>
        <p:nvPicPr>
          <p:cNvPr id="6146" name="Picture 2" descr="Foto di wood">
            <a:extLst>
              <a:ext uri="{FF2B5EF4-FFF2-40B4-BE49-F238E27FC236}">
                <a16:creationId xmlns:a16="http://schemas.microsoft.com/office/drawing/2014/main" id="{AB805EB7-6A74-0774-4C73-2664BDC334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9915" y="2232314"/>
            <a:ext cx="4406503" cy="293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594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565C4-DC0B-B6C5-30BF-566A2AA542D6}"/>
            </a:ext>
          </a:extLst>
        </p:cNvPr>
        <p:cNvGrpSpPr/>
        <p:nvPr/>
      </p:nvGrpSpPr>
      <p:grpSpPr>
        <a:xfrm>
          <a:off x="0" y="0"/>
          <a:ext cx="0" cy="0"/>
          <a:chOff x="0" y="0"/>
          <a:chExt cx="0" cy="0"/>
        </a:xfrm>
      </p:grpSpPr>
      <p:pic>
        <p:nvPicPr>
          <p:cNvPr id="316" name="Immagine 26">
            <a:extLst>
              <a:ext uri="{FF2B5EF4-FFF2-40B4-BE49-F238E27FC236}">
                <a16:creationId xmlns:a16="http://schemas.microsoft.com/office/drawing/2014/main" id="{8379C936-8A1A-B5A9-422C-063671DE460E}"/>
              </a:ext>
            </a:extLst>
          </p:cNvPr>
          <p:cNvPicPr/>
          <p:nvPr/>
        </p:nvPicPr>
        <p:blipFill>
          <a:blip r:embed="rId2"/>
          <a:stretch/>
        </p:blipFill>
        <p:spPr>
          <a:xfrm rot="5400000">
            <a:off x="8254080" y="3004560"/>
            <a:ext cx="6969600" cy="906120"/>
          </a:xfrm>
          <a:prstGeom prst="rect">
            <a:avLst/>
          </a:prstGeom>
          <a:ln w="0">
            <a:noFill/>
          </a:ln>
        </p:spPr>
      </p:pic>
      <p:grpSp>
        <p:nvGrpSpPr>
          <p:cNvPr id="317" name="Group 15">
            <a:extLst>
              <a:ext uri="{FF2B5EF4-FFF2-40B4-BE49-F238E27FC236}">
                <a16:creationId xmlns:a16="http://schemas.microsoft.com/office/drawing/2014/main" id="{52FACC5E-240B-7642-4D61-967812D197B2}"/>
              </a:ext>
            </a:extLst>
          </p:cNvPr>
          <p:cNvGrpSpPr/>
          <p:nvPr/>
        </p:nvGrpSpPr>
        <p:grpSpPr>
          <a:xfrm>
            <a:off x="1117800" y="6089760"/>
            <a:ext cx="4772520" cy="694440"/>
            <a:chOff x="193680" y="6089760"/>
            <a:chExt cx="4772520" cy="694440"/>
          </a:xfrm>
        </p:grpSpPr>
        <p:pic>
          <p:nvPicPr>
            <p:cNvPr id="318" name="Picture 12">
              <a:extLst>
                <a:ext uri="{FF2B5EF4-FFF2-40B4-BE49-F238E27FC236}">
                  <a16:creationId xmlns:a16="http://schemas.microsoft.com/office/drawing/2014/main" id="{C19D3E88-F71A-1565-AD4F-36941DCBF730}"/>
                </a:ext>
              </a:extLst>
            </p:cNvPr>
            <p:cNvPicPr/>
            <p:nvPr/>
          </p:nvPicPr>
          <p:blipFill>
            <a:blip r:embed="rId3"/>
            <a:stretch/>
          </p:blipFill>
          <p:spPr>
            <a:xfrm>
              <a:off x="193680" y="6089760"/>
              <a:ext cx="3933000" cy="694440"/>
            </a:xfrm>
            <a:prstGeom prst="rect">
              <a:avLst/>
            </a:prstGeom>
            <a:ln w="0">
              <a:noFill/>
            </a:ln>
          </p:spPr>
        </p:pic>
        <p:pic>
          <p:nvPicPr>
            <p:cNvPr id="319" name="Picture 14">
              <a:extLst>
                <a:ext uri="{FF2B5EF4-FFF2-40B4-BE49-F238E27FC236}">
                  <a16:creationId xmlns:a16="http://schemas.microsoft.com/office/drawing/2014/main" id="{22DD8A96-D713-540F-AB2A-6E30F6F0984C}"/>
                </a:ext>
              </a:extLst>
            </p:cNvPr>
            <p:cNvPicPr/>
            <p:nvPr/>
          </p:nvPicPr>
          <p:blipFill>
            <a:blip r:embed="rId4"/>
            <a:stretch/>
          </p:blipFill>
          <p:spPr>
            <a:xfrm>
              <a:off x="4461480" y="6198840"/>
              <a:ext cx="504720" cy="531360"/>
            </a:xfrm>
            <a:prstGeom prst="rect">
              <a:avLst/>
            </a:prstGeom>
            <a:ln w="0">
              <a:noFill/>
            </a:ln>
          </p:spPr>
        </p:pic>
      </p:grpSp>
      <p:pic>
        <p:nvPicPr>
          <p:cNvPr id="321" name="Immagine 30" descr="Immagine che contiene Elementi grafici, Carattere, clipart, simbolo&#10;&#10;Descrizione generata automaticamente">
            <a:extLst>
              <a:ext uri="{FF2B5EF4-FFF2-40B4-BE49-F238E27FC236}">
                <a16:creationId xmlns:a16="http://schemas.microsoft.com/office/drawing/2014/main" id="{4439AD79-1C93-C4B0-AD8E-07032686D035}"/>
              </a:ext>
            </a:extLst>
          </p:cNvPr>
          <p:cNvPicPr/>
          <p:nvPr/>
        </p:nvPicPr>
        <p:blipFill>
          <a:blip r:embed="rId5"/>
          <a:stretch/>
        </p:blipFill>
        <p:spPr>
          <a:xfrm>
            <a:off x="252360" y="239760"/>
            <a:ext cx="1199520" cy="971280"/>
          </a:xfrm>
          <a:prstGeom prst="rect">
            <a:avLst/>
          </a:prstGeom>
          <a:ln w="0">
            <a:noFill/>
          </a:ln>
        </p:spPr>
      </p:pic>
      <p:pic>
        <p:nvPicPr>
          <p:cNvPr id="322" name="Immagine 15">
            <a:extLst>
              <a:ext uri="{FF2B5EF4-FFF2-40B4-BE49-F238E27FC236}">
                <a16:creationId xmlns:a16="http://schemas.microsoft.com/office/drawing/2014/main" id="{5877BCE7-C2A5-44BF-826E-531899291A9F}"/>
              </a:ext>
            </a:extLst>
          </p:cNvPr>
          <p:cNvPicPr/>
          <p:nvPr/>
        </p:nvPicPr>
        <p:blipFill>
          <a:blip r:embed="rId6"/>
          <a:stretch/>
        </p:blipFill>
        <p:spPr>
          <a:xfrm>
            <a:off x="6580170" y="6079560"/>
            <a:ext cx="2336760" cy="698400"/>
          </a:xfrm>
          <a:prstGeom prst="rect">
            <a:avLst/>
          </a:prstGeom>
          <a:ln w="0">
            <a:noFill/>
          </a:ln>
        </p:spPr>
      </p:pic>
      <p:sp>
        <p:nvSpPr>
          <p:cNvPr id="2" name="CasellaDiTesto 1">
            <a:extLst>
              <a:ext uri="{FF2B5EF4-FFF2-40B4-BE49-F238E27FC236}">
                <a16:creationId xmlns:a16="http://schemas.microsoft.com/office/drawing/2014/main" id="{86086009-27A8-4D8E-51D4-021D6BBEAB35}"/>
              </a:ext>
            </a:extLst>
          </p:cNvPr>
          <p:cNvSpPr txBox="1"/>
          <p:nvPr/>
        </p:nvSpPr>
        <p:spPr>
          <a:xfrm>
            <a:off x="1826561" y="4836879"/>
            <a:ext cx="3676796" cy="1569660"/>
          </a:xfrm>
          <a:prstGeom prst="rect">
            <a:avLst/>
          </a:prstGeom>
          <a:noFill/>
        </p:spPr>
        <p:txBody>
          <a:bodyPr wrap="square" rtlCol="0">
            <a:spAutoFit/>
          </a:bodyPr>
          <a:lstStyle/>
          <a:p>
            <a:endParaRPr lang="it-IT" sz="1600" b="1" spc="-1" dirty="0">
              <a:solidFill>
                <a:srgbClr val="DD7A1F"/>
              </a:solidFill>
              <a:latin typeface="Abadi MT Condensed Light"/>
            </a:endParaRPr>
          </a:p>
          <a:p>
            <a:r>
              <a:rPr lang="it-IT" sz="1600" b="1" spc="-1" dirty="0">
                <a:solidFill>
                  <a:srgbClr val="DD7A1F"/>
                </a:solidFill>
                <a:latin typeface="Abadi MT Condensed Light"/>
                <a:hlinkClick r:id="rId7"/>
              </a:rPr>
              <a:t>https://www.miglio608.com/</a:t>
            </a:r>
            <a:endParaRPr lang="it-IT" sz="1600" b="1" spc="-1" dirty="0">
              <a:solidFill>
                <a:srgbClr val="DD7A1F"/>
              </a:solidFill>
              <a:latin typeface="Abadi MT Condensed Light"/>
            </a:endParaRPr>
          </a:p>
          <a:p>
            <a:endParaRPr lang="it-IT" sz="1600" b="1" spc="-1" dirty="0">
              <a:solidFill>
                <a:srgbClr val="DD7A1F"/>
              </a:solidFill>
              <a:latin typeface="Abadi MT Condensed Light"/>
            </a:endParaRPr>
          </a:p>
          <a:p>
            <a:endParaRPr lang="it-IT" sz="2400" b="1" spc="-1" dirty="0">
              <a:solidFill>
                <a:srgbClr val="DD7A1F"/>
              </a:solidFill>
              <a:latin typeface="Abadi MT Condensed Light"/>
            </a:endParaRPr>
          </a:p>
          <a:p>
            <a:endParaRPr lang="it-IT" sz="2400" b="1" spc="-1" dirty="0">
              <a:solidFill>
                <a:srgbClr val="DD7A1F"/>
              </a:solidFill>
              <a:latin typeface="Abadi MT Condensed Light"/>
            </a:endParaRPr>
          </a:p>
        </p:txBody>
      </p:sp>
      <p:pic>
        <p:nvPicPr>
          <p:cNvPr id="4" name="Immagine 3">
            <a:extLst>
              <a:ext uri="{FF2B5EF4-FFF2-40B4-BE49-F238E27FC236}">
                <a16:creationId xmlns:a16="http://schemas.microsoft.com/office/drawing/2014/main" id="{A79082F2-16B9-DC10-BEAD-8405D2E47F97}"/>
              </a:ext>
            </a:extLst>
          </p:cNvPr>
          <p:cNvPicPr>
            <a:picLocks noChangeAspect="1"/>
          </p:cNvPicPr>
          <p:nvPr/>
        </p:nvPicPr>
        <p:blipFill>
          <a:blip r:embed="rId8"/>
          <a:stretch>
            <a:fillRect/>
          </a:stretch>
        </p:blipFill>
        <p:spPr>
          <a:xfrm>
            <a:off x="5143500" y="2476500"/>
            <a:ext cx="1905000" cy="1905000"/>
          </a:xfrm>
          <a:prstGeom prst="rect">
            <a:avLst/>
          </a:prstGeom>
        </p:spPr>
      </p:pic>
      <p:pic>
        <p:nvPicPr>
          <p:cNvPr id="5122" name="Picture 2" descr="Camper area | Miglio 608">
            <a:extLst>
              <a:ext uri="{FF2B5EF4-FFF2-40B4-BE49-F238E27FC236}">
                <a16:creationId xmlns:a16="http://schemas.microsoft.com/office/drawing/2014/main" id="{6EC18CF2-4FAF-97FA-0917-54CD44B681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3214" y="2608729"/>
            <a:ext cx="4129328" cy="2763976"/>
          </a:xfrm>
          <a:prstGeom prst="rect">
            <a:avLst/>
          </a:prstGeom>
          <a:noFill/>
          <a:extLst>
            <a:ext uri="{909E8E84-426E-40DD-AFC4-6F175D3DCCD1}">
              <a14:hiddenFill xmlns:a14="http://schemas.microsoft.com/office/drawing/2010/main">
                <a:solidFill>
                  <a:srgbClr val="FFFFFF"/>
                </a:solidFill>
              </a14:hiddenFill>
            </a:ext>
          </a:extLst>
        </p:spPr>
      </p:pic>
      <p:sp>
        <p:nvSpPr>
          <p:cNvPr id="7" name="PlaceHolder 1">
            <a:extLst>
              <a:ext uri="{FF2B5EF4-FFF2-40B4-BE49-F238E27FC236}">
                <a16:creationId xmlns:a16="http://schemas.microsoft.com/office/drawing/2014/main" id="{FD8F0036-4AF0-61F1-589F-8C7F85A58F87}"/>
              </a:ext>
            </a:extLst>
          </p:cNvPr>
          <p:cNvSpPr>
            <a:spLocks noGrp="1"/>
          </p:cNvSpPr>
          <p:nvPr>
            <p:ph type="title"/>
          </p:nvPr>
        </p:nvSpPr>
        <p:spPr>
          <a:xfrm>
            <a:off x="818158" y="861973"/>
            <a:ext cx="10514880" cy="1324800"/>
          </a:xfrm>
          <a:prstGeom prst="rect">
            <a:avLst/>
          </a:prstGeom>
          <a:noFill/>
          <a:ln w="0">
            <a:noFill/>
          </a:ln>
        </p:spPr>
        <p:txBody>
          <a:bodyPr lIns="0" tIns="0" rIns="0" bIns="0" anchor="ctr">
            <a:normAutofit fontScale="90000"/>
          </a:bodyPr>
          <a:lstStyle/>
          <a:p>
            <a:pPr algn="ctr">
              <a:lnSpc>
                <a:spcPct val="90000"/>
              </a:lnSpc>
              <a:buNone/>
            </a:pPr>
            <a:br>
              <a:rPr lang="it-IT" sz="4000" b="1" strike="noStrike" spc="-1" dirty="0">
                <a:solidFill>
                  <a:srgbClr val="076867"/>
                </a:solidFill>
                <a:latin typeface="Abadi MT Condensed Light"/>
                <a:ea typeface="DejaVu Sans"/>
              </a:rPr>
            </a:br>
            <a:br>
              <a:rPr lang="it-IT" sz="4000" b="1" strike="noStrike" spc="-1" dirty="0">
                <a:solidFill>
                  <a:srgbClr val="076867"/>
                </a:solidFill>
                <a:latin typeface="Abadi MT Condensed Light"/>
                <a:ea typeface="DejaVu Sans"/>
              </a:rPr>
            </a:br>
            <a:r>
              <a:rPr lang="it-IT" sz="4900" b="1" strike="noStrike" spc="-1" dirty="0">
                <a:solidFill>
                  <a:srgbClr val="076867"/>
                </a:solidFill>
                <a:latin typeface="Abadi MT Condensed Light"/>
                <a:ea typeface="DejaVu Sans"/>
              </a:rPr>
              <a:t>CREAZIONE DI IMPRESA</a:t>
            </a:r>
            <a:br>
              <a:rPr lang="it-IT" sz="4900" b="1" strike="noStrike" spc="-1" dirty="0">
                <a:solidFill>
                  <a:srgbClr val="076867"/>
                </a:solidFill>
                <a:latin typeface="Abadi MT Condensed Light"/>
                <a:ea typeface="DejaVu Sans"/>
              </a:rPr>
            </a:br>
            <a:r>
              <a:rPr lang="it-IT" sz="6800" b="1" spc="-1" dirty="0">
                <a:solidFill>
                  <a:srgbClr val="DD7A1F"/>
                </a:solidFill>
                <a:latin typeface="Abadi MT Condensed Light"/>
              </a:rPr>
              <a:t>«Miglio 608»</a:t>
            </a:r>
            <a:br>
              <a:rPr lang="it-IT" sz="6800" b="1" spc="-1" dirty="0">
                <a:solidFill>
                  <a:srgbClr val="DD7A1F"/>
                </a:solidFill>
                <a:latin typeface="Abadi MT Condensed Light"/>
              </a:rPr>
            </a:br>
            <a:r>
              <a:rPr lang="it-IT" sz="4900" b="1" strike="noStrike" spc="-1" dirty="0">
                <a:solidFill>
                  <a:srgbClr val="076867"/>
                </a:solidFill>
                <a:latin typeface="Abadi MT Condensed Light"/>
                <a:ea typeface="DejaVu Sans"/>
              </a:rPr>
              <a:t>Valle Dora Baltea – Settimo Vittone</a:t>
            </a:r>
            <a:br>
              <a:rPr lang="it-IT" sz="4000" b="1" strike="noStrike" spc="-1" dirty="0">
                <a:solidFill>
                  <a:srgbClr val="076867"/>
                </a:solidFill>
                <a:latin typeface="Abadi MT Condensed Light"/>
                <a:ea typeface="DejaVu Sans"/>
              </a:rPr>
            </a:br>
            <a:br>
              <a:rPr lang="it-IT" sz="5400" b="1" strike="noStrike" spc="-1" dirty="0">
                <a:solidFill>
                  <a:srgbClr val="076867"/>
                </a:solidFill>
                <a:latin typeface="Abadi MT Condensed Light"/>
                <a:ea typeface="DejaVu Sans"/>
              </a:rPr>
            </a:br>
            <a:endParaRPr lang="it-IT" sz="5400" b="0" strike="noStrike" spc="-1" dirty="0">
              <a:solidFill>
                <a:srgbClr val="000000"/>
              </a:solidFill>
              <a:latin typeface="Arial"/>
            </a:endParaRPr>
          </a:p>
        </p:txBody>
      </p:sp>
      <p:sp>
        <p:nvSpPr>
          <p:cNvPr id="8" name="CasellaDiTesto 7">
            <a:extLst>
              <a:ext uri="{FF2B5EF4-FFF2-40B4-BE49-F238E27FC236}">
                <a16:creationId xmlns:a16="http://schemas.microsoft.com/office/drawing/2014/main" id="{5CFE943C-508C-3AE7-AC1E-EC1AF4AD2862}"/>
              </a:ext>
            </a:extLst>
          </p:cNvPr>
          <p:cNvSpPr txBox="1"/>
          <p:nvPr/>
        </p:nvSpPr>
        <p:spPr>
          <a:xfrm>
            <a:off x="1842851" y="2873395"/>
            <a:ext cx="2727085" cy="2062103"/>
          </a:xfrm>
          <a:prstGeom prst="rect">
            <a:avLst/>
          </a:prstGeom>
          <a:noFill/>
        </p:spPr>
        <p:txBody>
          <a:bodyPr wrap="square" rtlCol="0">
            <a:spAutoFit/>
          </a:bodyPr>
          <a:lstStyle/>
          <a:p>
            <a:r>
              <a:rPr lang="it-IT" sz="2000" i="1" dirty="0"/>
              <a:t>Area sosta attrezzata.</a:t>
            </a:r>
          </a:p>
          <a:p>
            <a:pPr marL="285750" indent="-285750">
              <a:buFont typeface="Wingdings" pitchFamily="2" charset="2"/>
              <a:buChar char="Ø"/>
            </a:pPr>
            <a:endParaRPr lang="it-IT" dirty="0"/>
          </a:p>
          <a:p>
            <a:pPr marL="285750" indent="-285750">
              <a:buFont typeface="Wingdings" pitchFamily="2" charset="2"/>
              <a:buChar char="Ø"/>
            </a:pPr>
            <a:r>
              <a:rPr lang="it-IT" dirty="0"/>
              <a:t>Affitto camere</a:t>
            </a:r>
          </a:p>
          <a:p>
            <a:pPr marL="285750" indent="-285750">
              <a:buFont typeface="Wingdings" pitchFamily="2" charset="2"/>
              <a:buChar char="Ø"/>
            </a:pPr>
            <a:r>
              <a:rPr lang="it-IT" dirty="0"/>
              <a:t>Area sosta camper</a:t>
            </a:r>
          </a:p>
          <a:p>
            <a:pPr marL="285750" indent="-285750">
              <a:buFont typeface="Wingdings" pitchFamily="2" charset="2"/>
              <a:buChar char="Ø"/>
            </a:pPr>
            <a:r>
              <a:rPr lang="it-IT" dirty="0"/>
              <a:t>Area bici (colonnina riparazione, ricarica e-bike)</a:t>
            </a:r>
          </a:p>
        </p:txBody>
      </p:sp>
    </p:spTree>
    <p:extLst>
      <p:ext uri="{BB962C8B-B14F-4D97-AF65-F5344CB8AC3E}">
        <p14:creationId xmlns:p14="http://schemas.microsoft.com/office/powerpoint/2010/main" val="1206018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07B9A-0E2F-4FAC-B09A-EF8A979BF273}"/>
            </a:ext>
          </a:extLst>
        </p:cNvPr>
        <p:cNvGrpSpPr/>
        <p:nvPr/>
      </p:nvGrpSpPr>
      <p:grpSpPr>
        <a:xfrm>
          <a:off x="0" y="0"/>
          <a:ext cx="0" cy="0"/>
          <a:chOff x="0" y="0"/>
          <a:chExt cx="0" cy="0"/>
        </a:xfrm>
      </p:grpSpPr>
      <p:pic>
        <p:nvPicPr>
          <p:cNvPr id="475" name="Immagine 4">
            <a:extLst>
              <a:ext uri="{FF2B5EF4-FFF2-40B4-BE49-F238E27FC236}">
                <a16:creationId xmlns:a16="http://schemas.microsoft.com/office/drawing/2014/main" id="{47763A21-632A-CB88-F392-407CB19E2752}"/>
              </a:ext>
            </a:extLst>
          </p:cNvPr>
          <p:cNvPicPr/>
          <p:nvPr/>
        </p:nvPicPr>
        <p:blipFill>
          <a:blip r:embed="rId3"/>
          <a:stretch/>
        </p:blipFill>
        <p:spPr>
          <a:xfrm rot="5400000">
            <a:off x="8254140" y="3035039"/>
            <a:ext cx="6969600" cy="906120"/>
          </a:xfrm>
          <a:prstGeom prst="rect">
            <a:avLst/>
          </a:prstGeom>
          <a:ln w="0">
            <a:noFill/>
          </a:ln>
        </p:spPr>
      </p:pic>
      <p:pic>
        <p:nvPicPr>
          <p:cNvPr id="476" name="Immagine 5" descr="Immagine che contiene Elementi grafici, Carattere, clipart, simbolo&#10;&#10;Descrizione generata automaticamente">
            <a:extLst>
              <a:ext uri="{FF2B5EF4-FFF2-40B4-BE49-F238E27FC236}">
                <a16:creationId xmlns:a16="http://schemas.microsoft.com/office/drawing/2014/main" id="{4E9D550A-7730-EF8C-30D4-9A86D185F262}"/>
              </a:ext>
            </a:extLst>
          </p:cNvPr>
          <p:cNvPicPr/>
          <p:nvPr/>
        </p:nvPicPr>
        <p:blipFill>
          <a:blip r:embed="rId4"/>
          <a:stretch/>
        </p:blipFill>
        <p:spPr>
          <a:xfrm>
            <a:off x="252360" y="239760"/>
            <a:ext cx="1199520" cy="971280"/>
          </a:xfrm>
          <a:prstGeom prst="rect">
            <a:avLst/>
          </a:prstGeom>
          <a:ln w="0">
            <a:noFill/>
          </a:ln>
        </p:spPr>
      </p:pic>
      <p:grpSp>
        <p:nvGrpSpPr>
          <p:cNvPr id="477" name="Group 15">
            <a:extLst>
              <a:ext uri="{FF2B5EF4-FFF2-40B4-BE49-F238E27FC236}">
                <a16:creationId xmlns:a16="http://schemas.microsoft.com/office/drawing/2014/main" id="{D25D7DD7-63F2-ADD9-0FD7-B0A1E12A4C41}"/>
              </a:ext>
            </a:extLst>
          </p:cNvPr>
          <p:cNvGrpSpPr/>
          <p:nvPr/>
        </p:nvGrpSpPr>
        <p:grpSpPr>
          <a:xfrm>
            <a:off x="996935" y="6085800"/>
            <a:ext cx="4772520" cy="694440"/>
            <a:chOff x="193680" y="6089760"/>
            <a:chExt cx="4772520" cy="694440"/>
          </a:xfrm>
        </p:grpSpPr>
        <p:pic>
          <p:nvPicPr>
            <p:cNvPr id="478" name="Picture 12">
              <a:extLst>
                <a:ext uri="{FF2B5EF4-FFF2-40B4-BE49-F238E27FC236}">
                  <a16:creationId xmlns:a16="http://schemas.microsoft.com/office/drawing/2014/main" id="{B047B7DE-5A4C-1086-2607-67BAFA9A97D0}"/>
                </a:ext>
              </a:extLst>
            </p:cNvPr>
            <p:cNvPicPr/>
            <p:nvPr/>
          </p:nvPicPr>
          <p:blipFill>
            <a:blip r:embed="rId5"/>
            <a:stretch/>
          </p:blipFill>
          <p:spPr>
            <a:xfrm>
              <a:off x="193680" y="6089760"/>
              <a:ext cx="3933000" cy="694440"/>
            </a:xfrm>
            <a:prstGeom prst="rect">
              <a:avLst/>
            </a:prstGeom>
            <a:ln w="0">
              <a:noFill/>
            </a:ln>
          </p:spPr>
        </p:pic>
        <p:pic>
          <p:nvPicPr>
            <p:cNvPr id="479" name="Picture 14">
              <a:extLst>
                <a:ext uri="{FF2B5EF4-FFF2-40B4-BE49-F238E27FC236}">
                  <a16:creationId xmlns:a16="http://schemas.microsoft.com/office/drawing/2014/main" id="{371568F5-2B61-EE9A-D175-A2893F84590A}"/>
                </a:ext>
              </a:extLst>
            </p:cNvPr>
            <p:cNvPicPr/>
            <p:nvPr/>
          </p:nvPicPr>
          <p:blipFill>
            <a:blip r:embed="rId6"/>
            <a:stretch/>
          </p:blipFill>
          <p:spPr>
            <a:xfrm>
              <a:off x="4461480" y="6198840"/>
              <a:ext cx="504720" cy="531360"/>
            </a:xfrm>
            <a:prstGeom prst="rect">
              <a:avLst/>
            </a:prstGeom>
            <a:ln w="0">
              <a:noFill/>
            </a:ln>
          </p:spPr>
        </p:pic>
      </p:grpSp>
      <p:sp>
        <p:nvSpPr>
          <p:cNvPr id="483" name="Freccia destra 17">
            <a:extLst>
              <a:ext uri="{FF2B5EF4-FFF2-40B4-BE49-F238E27FC236}">
                <a16:creationId xmlns:a16="http://schemas.microsoft.com/office/drawing/2014/main" id="{A08CBBDA-B980-1CA7-46DF-FB52C8131D79}"/>
              </a:ext>
            </a:extLst>
          </p:cNvPr>
          <p:cNvSpPr/>
          <p:nvPr/>
        </p:nvSpPr>
        <p:spPr>
          <a:xfrm>
            <a:off x="650401" y="2081540"/>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489" name="Rettangolo 1">
            <a:extLst>
              <a:ext uri="{FF2B5EF4-FFF2-40B4-BE49-F238E27FC236}">
                <a16:creationId xmlns:a16="http://schemas.microsoft.com/office/drawing/2014/main" id="{04EE6C55-4270-1C22-1AD4-B6415FF4733E}"/>
              </a:ext>
            </a:extLst>
          </p:cNvPr>
          <p:cNvSpPr/>
          <p:nvPr/>
        </p:nvSpPr>
        <p:spPr>
          <a:xfrm>
            <a:off x="6024600" y="489600"/>
            <a:ext cx="48164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p:txBody>
      </p:sp>
      <p:pic>
        <p:nvPicPr>
          <p:cNvPr id="490" name="Immagine 19">
            <a:extLst>
              <a:ext uri="{FF2B5EF4-FFF2-40B4-BE49-F238E27FC236}">
                <a16:creationId xmlns:a16="http://schemas.microsoft.com/office/drawing/2014/main" id="{3A216A3D-2158-80E0-F3C9-422B4DC73AE4}"/>
              </a:ext>
            </a:extLst>
          </p:cNvPr>
          <p:cNvPicPr/>
          <p:nvPr/>
        </p:nvPicPr>
        <p:blipFill>
          <a:blip r:embed="rId7"/>
          <a:stretch/>
        </p:blipFill>
        <p:spPr>
          <a:xfrm>
            <a:off x="6789787" y="6085800"/>
            <a:ext cx="2336760" cy="698400"/>
          </a:xfrm>
          <a:prstGeom prst="rect">
            <a:avLst/>
          </a:prstGeom>
          <a:ln w="0">
            <a:noFill/>
          </a:ln>
        </p:spPr>
      </p:pic>
      <p:sp>
        <p:nvSpPr>
          <p:cNvPr id="2" name="CasellaDiTesto 1">
            <a:extLst>
              <a:ext uri="{FF2B5EF4-FFF2-40B4-BE49-F238E27FC236}">
                <a16:creationId xmlns:a16="http://schemas.microsoft.com/office/drawing/2014/main" id="{026A43DA-465C-A78B-679B-AA46776AB0B3}"/>
              </a:ext>
            </a:extLst>
          </p:cNvPr>
          <p:cNvSpPr txBox="1"/>
          <p:nvPr/>
        </p:nvSpPr>
        <p:spPr>
          <a:xfrm>
            <a:off x="1558554" y="1786479"/>
            <a:ext cx="4466046" cy="923330"/>
          </a:xfrm>
          <a:prstGeom prst="rect">
            <a:avLst/>
          </a:prstGeom>
          <a:noFill/>
        </p:spPr>
        <p:txBody>
          <a:bodyPr wrap="square" rtlCol="0">
            <a:spAutoFit/>
          </a:bodyPr>
          <a:lstStyle/>
          <a:p>
            <a:endParaRPr lang="it-IT" dirty="0"/>
          </a:p>
          <a:p>
            <a:r>
              <a:rPr lang="it-IT" dirty="0"/>
              <a:t>Attuazione piano aziendale	</a:t>
            </a:r>
          </a:p>
          <a:p>
            <a:endParaRPr lang="it-IT" dirty="0"/>
          </a:p>
        </p:txBody>
      </p:sp>
      <p:sp>
        <p:nvSpPr>
          <p:cNvPr id="6" name="AutoShape 6">
            <a:extLst>
              <a:ext uri="{FF2B5EF4-FFF2-40B4-BE49-F238E27FC236}">
                <a16:creationId xmlns:a16="http://schemas.microsoft.com/office/drawing/2014/main" id="{3F546D95-9374-9EC5-3D82-70E427D3D0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Rettangolo 23">
            <a:extLst>
              <a:ext uri="{FF2B5EF4-FFF2-40B4-BE49-F238E27FC236}">
                <a16:creationId xmlns:a16="http://schemas.microsoft.com/office/drawing/2014/main" id="{B1E2904B-C34E-A43F-5CC5-0D2E9E3A3392}"/>
              </a:ext>
            </a:extLst>
          </p:cNvPr>
          <p:cNvSpPr/>
          <p:nvPr/>
        </p:nvSpPr>
        <p:spPr>
          <a:xfrm>
            <a:off x="791915" y="699673"/>
            <a:ext cx="894564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3200" b="1" spc="-1" dirty="0">
                <a:solidFill>
                  <a:srgbClr val="DD7A1F"/>
                </a:solidFill>
                <a:latin typeface="Abadi MT Condensed Light"/>
              </a:rPr>
              <a:t>IMPEGNI</a:t>
            </a:r>
          </a:p>
        </p:txBody>
      </p:sp>
      <p:sp>
        <p:nvSpPr>
          <p:cNvPr id="7" name="CasellaDiTesto 6">
            <a:extLst>
              <a:ext uri="{FF2B5EF4-FFF2-40B4-BE49-F238E27FC236}">
                <a16:creationId xmlns:a16="http://schemas.microsoft.com/office/drawing/2014/main" id="{E3F1AB92-08AF-3255-727A-261835B8312F}"/>
              </a:ext>
            </a:extLst>
          </p:cNvPr>
          <p:cNvSpPr txBox="1"/>
          <p:nvPr/>
        </p:nvSpPr>
        <p:spPr>
          <a:xfrm>
            <a:off x="6567709" y="1397675"/>
            <a:ext cx="4466046" cy="2031325"/>
          </a:xfrm>
          <a:prstGeom prst="rect">
            <a:avLst/>
          </a:prstGeom>
          <a:noFill/>
        </p:spPr>
        <p:txBody>
          <a:bodyPr wrap="square" rtlCol="0">
            <a:spAutoFit/>
          </a:bodyPr>
          <a:lstStyle/>
          <a:p>
            <a:endParaRPr lang="it-IT" dirty="0"/>
          </a:p>
          <a:p>
            <a:pPr marL="285750" indent="-285750">
              <a:buFont typeface="Wingdings" pitchFamily="2" charset="2"/>
              <a:buChar char="Ø"/>
            </a:pPr>
            <a:r>
              <a:rPr lang="it-IT" dirty="0"/>
              <a:t>Conforme con i codici </a:t>
            </a:r>
            <a:r>
              <a:rPr lang="it-IT" dirty="0" err="1"/>
              <a:t>ateco</a:t>
            </a:r>
            <a:r>
              <a:rPr lang="it-IT" dirty="0"/>
              <a:t> dichiarati</a:t>
            </a:r>
          </a:p>
          <a:p>
            <a:pPr marL="285750" indent="-285750">
              <a:buFont typeface="Wingdings" pitchFamily="2" charset="2"/>
              <a:buChar char="Ø"/>
            </a:pPr>
            <a:r>
              <a:rPr lang="it-IT" dirty="0"/>
              <a:t>Coerente con il progetto di impresa presentato</a:t>
            </a:r>
          </a:p>
          <a:p>
            <a:pPr marL="285750" indent="-285750">
              <a:buFont typeface="Wingdings" pitchFamily="2" charset="2"/>
              <a:buChar char="Ø"/>
            </a:pPr>
            <a:r>
              <a:rPr lang="it-IT" dirty="0"/>
              <a:t>Mantenere i parametri dichiarati per l’attribuzione del punteggio</a:t>
            </a:r>
          </a:p>
          <a:p>
            <a:endParaRPr lang="it-IT" dirty="0"/>
          </a:p>
        </p:txBody>
      </p:sp>
      <p:sp>
        <p:nvSpPr>
          <p:cNvPr id="8" name="Freccia destra 13">
            <a:extLst>
              <a:ext uri="{FF2B5EF4-FFF2-40B4-BE49-F238E27FC236}">
                <a16:creationId xmlns:a16="http://schemas.microsoft.com/office/drawing/2014/main" id="{4A82B2C6-E715-85D4-5F8E-BF9F33747ABC}"/>
              </a:ext>
            </a:extLst>
          </p:cNvPr>
          <p:cNvSpPr/>
          <p:nvPr/>
        </p:nvSpPr>
        <p:spPr>
          <a:xfrm>
            <a:off x="5670960" y="2061052"/>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9" name="CasellaDiTesto 8">
            <a:extLst>
              <a:ext uri="{FF2B5EF4-FFF2-40B4-BE49-F238E27FC236}">
                <a16:creationId xmlns:a16="http://schemas.microsoft.com/office/drawing/2014/main" id="{6BFF846D-156F-FE67-65A7-F8976F408C2C}"/>
              </a:ext>
            </a:extLst>
          </p:cNvPr>
          <p:cNvSpPr txBox="1"/>
          <p:nvPr/>
        </p:nvSpPr>
        <p:spPr>
          <a:xfrm>
            <a:off x="1558554" y="3978699"/>
            <a:ext cx="4466046" cy="646331"/>
          </a:xfrm>
          <a:prstGeom prst="rect">
            <a:avLst/>
          </a:prstGeom>
          <a:noFill/>
        </p:spPr>
        <p:txBody>
          <a:bodyPr wrap="square" rtlCol="0">
            <a:spAutoFit/>
          </a:bodyPr>
          <a:lstStyle/>
          <a:p>
            <a:endParaRPr lang="it-IT" dirty="0"/>
          </a:p>
          <a:p>
            <a:r>
              <a:rPr lang="it-IT" dirty="0"/>
              <a:t>Mantenere aperta l’attività per:</a:t>
            </a:r>
          </a:p>
        </p:txBody>
      </p:sp>
      <p:sp>
        <p:nvSpPr>
          <p:cNvPr id="10" name="Freccia destra 13">
            <a:extLst>
              <a:ext uri="{FF2B5EF4-FFF2-40B4-BE49-F238E27FC236}">
                <a16:creationId xmlns:a16="http://schemas.microsoft.com/office/drawing/2014/main" id="{9B225769-9BF4-2BA2-94F4-674CC8E25179}"/>
              </a:ext>
            </a:extLst>
          </p:cNvPr>
          <p:cNvSpPr/>
          <p:nvPr/>
        </p:nvSpPr>
        <p:spPr>
          <a:xfrm>
            <a:off x="5670960" y="4140750"/>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4" name="Freccia destra 13">
            <a:extLst>
              <a:ext uri="{FF2B5EF4-FFF2-40B4-BE49-F238E27FC236}">
                <a16:creationId xmlns:a16="http://schemas.microsoft.com/office/drawing/2014/main" id="{DDB11C2F-48F0-2ED8-7EBF-D427CC61BD65}"/>
              </a:ext>
            </a:extLst>
          </p:cNvPr>
          <p:cNvSpPr/>
          <p:nvPr/>
        </p:nvSpPr>
        <p:spPr>
          <a:xfrm>
            <a:off x="682955" y="4311645"/>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5" name="CasellaDiTesto 14">
            <a:extLst>
              <a:ext uri="{FF2B5EF4-FFF2-40B4-BE49-F238E27FC236}">
                <a16:creationId xmlns:a16="http://schemas.microsoft.com/office/drawing/2014/main" id="{137ED017-92B9-313E-F75A-CA55805D9779}"/>
              </a:ext>
            </a:extLst>
          </p:cNvPr>
          <p:cNvSpPr txBox="1"/>
          <p:nvPr/>
        </p:nvSpPr>
        <p:spPr>
          <a:xfrm>
            <a:off x="6932361" y="3939794"/>
            <a:ext cx="2726266" cy="923330"/>
          </a:xfrm>
          <a:prstGeom prst="rect">
            <a:avLst/>
          </a:prstGeom>
          <a:noFill/>
        </p:spPr>
        <p:txBody>
          <a:bodyPr wrap="square">
            <a:spAutoFit/>
          </a:bodyPr>
          <a:lstStyle/>
          <a:p>
            <a:r>
              <a:rPr lang="it-IT" dirty="0"/>
              <a:t>36 mesi dalla data di comunicazione del saldo del premio</a:t>
            </a:r>
          </a:p>
        </p:txBody>
      </p:sp>
    </p:spTree>
    <p:extLst>
      <p:ext uri="{BB962C8B-B14F-4D97-AF65-F5344CB8AC3E}">
        <p14:creationId xmlns:p14="http://schemas.microsoft.com/office/powerpoint/2010/main" val="1118073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86E4-53C0-2E58-8F86-A5EE16A68515}"/>
            </a:ext>
          </a:extLst>
        </p:cNvPr>
        <p:cNvGrpSpPr/>
        <p:nvPr/>
      </p:nvGrpSpPr>
      <p:grpSpPr>
        <a:xfrm>
          <a:off x="0" y="0"/>
          <a:ext cx="0" cy="0"/>
          <a:chOff x="0" y="0"/>
          <a:chExt cx="0" cy="0"/>
        </a:xfrm>
      </p:grpSpPr>
      <p:pic>
        <p:nvPicPr>
          <p:cNvPr id="464" name="Immagine 4">
            <a:extLst>
              <a:ext uri="{FF2B5EF4-FFF2-40B4-BE49-F238E27FC236}">
                <a16:creationId xmlns:a16="http://schemas.microsoft.com/office/drawing/2014/main" id="{7AB9E6E5-1C59-EB94-8A25-8C7988568CF7}"/>
              </a:ext>
            </a:extLst>
          </p:cNvPr>
          <p:cNvPicPr/>
          <p:nvPr/>
        </p:nvPicPr>
        <p:blipFill>
          <a:blip r:embed="rId3"/>
          <a:stretch/>
        </p:blipFill>
        <p:spPr>
          <a:xfrm rot="5400000">
            <a:off x="8254080" y="3031200"/>
            <a:ext cx="6969600" cy="906120"/>
          </a:xfrm>
          <a:prstGeom prst="rect">
            <a:avLst/>
          </a:prstGeom>
          <a:ln w="0">
            <a:noFill/>
          </a:ln>
        </p:spPr>
      </p:pic>
      <p:pic>
        <p:nvPicPr>
          <p:cNvPr id="465" name="Immagine 5" descr="Immagine che contiene Elementi grafici, Carattere, clipart, simbolo&#10;&#10;Descrizione generata automaticamente">
            <a:extLst>
              <a:ext uri="{FF2B5EF4-FFF2-40B4-BE49-F238E27FC236}">
                <a16:creationId xmlns:a16="http://schemas.microsoft.com/office/drawing/2014/main" id="{DFFD1993-E3C0-06B6-621D-35215FA405E2}"/>
              </a:ext>
            </a:extLst>
          </p:cNvPr>
          <p:cNvPicPr/>
          <p:nvPr/>
        </p:nvPicPr>
        <p:blipFill>
          <a:blip r:embed="rId4"/>
          <a:stretch/>
        </p:blipFill>
        <p:spPr>
          <a:xfrm>
            <a:off x="252360" y="239760"/>
            <a:ext cx="1199520" cy="971280"/>
          </a:xfrm>
          <a:prstGeom prst="rect">
            <a:avLst/>
          </a:prstGeom>
          <a:ln w="0">
            <a:noFill/>
          </a:ln>
        </p:spPr>
      </p:pic>
      <p:grpSp>
        <p:nvGrpSpPr>
          <p:cNvPr id="466" name="Group 15">
            <a:extLst>
              <a:ext uri="{FF2B5EF4-FFF2-40B4-BE49-F238E27FC236}">
                <a16:creationId xmlns:a16="http://schemas.microsoft.com/office/drawing/2014/main" id="{76DCED12-D362-1B31-BD00-173CCDC9489D}"/>
              </a:ext>
            </a:extLst>
          </p:cNvPr>
          <p:cNvGrpSpPr/>
          <p:nvPr/>
        </p:nvGrpSpPr>
        <p:grpSpPr>
          <a:xfrm>
            <a:off x="987586" y="6071787"/>
            <a:ext cx="4772520" cy="694440"/>
            <a:chOff x="193680" y="6089760"/>
            <a:chExt cx="4772520" cy="694440"/>
          </a:xfrm>
        </p:grpSpPr>
        <p:pic>
          <p:nvPicPr>
            <p:cNvPr id="467" name="Picture 12">
              <a:extLst>
                <a:ext uri="{FF2B5EF4-FFF2-40B4-BE49-F238E27FC236}">
                  <a16:creationId xmlns:a16="http://schemas.microsoft.com/office/drawing/2014/main" id="{4E2916A6-8E1F-746C-D880-27E261C0D89C}"/>
                </a:ext>
              </a:extLst>
            </p:cNvPr>
            <p:cNvPicPr/>
            <p:nvPr/>
          </p:nvPicPr>
          <p:blipFill>
            <a:blip r:embed="rId5"/>
            <a:stretch/>
          </p:blipFill>
          <p:spPr>
            <a:xfrm>
              <a:off x="193680" y="6089760"/>
              <a:ext cx="3933000" cy="694440"/>
            </a:xfrm>
            <a:prstGeom prst="rect">
              <a:avLst/>
            </a:prstGeom>
            <a:ln w="0">
              <a:noFill/>
            </a:ln>
          </p:spPr>
        </p:pic>
        <p:pic>
          <p:nvPicPr>
            <p:cNvPr id="468" name="Picture 14">
              <a:extLst>
                <a:ext uri="{FF2B5EF4-FFF2-40B4-BE49-F238E27FC236}">
                  <a16:creationId xmlns:a16="http://schemas.microsoft.com/office/drawing/2014/main" id="{D1875A0E-9E14-EFF3-EDF2-331A592BCA4D}"/>
                </a:ext>
              </a:extLst>
            </p:cNvPr>
            <p:cNvPicPr/>
            <p:nvPr/>
          </p:nvPicPr>
          <p:blipFill>
            <a:blip r:embed="rId6"/>
            <a:stretch/>
          </p:blipFill>
          <p:spPr>
            <a:xfrm>
              <a:off x="4461480" y="6198840"/>
              <a:ext cx="504720" cy="531360"/>
            </a:xfrm>
            <a:prstGeom prst="rect">
              <a:avLst/>
            </a:prstGeom>
            <a:ln w="0">
              <a:noFill/>
            </a:ln>
          </p:spPr>
        </p:pic>
      </p:grpSp>
      <p:sp>
        <p:nvSpPr>
          <p:cNvPr id="470" name="Rettangolo 15">
            <a:extLst>
              <a:ext uri="{FF2B5EF4-FFF2-40B4-BE49-F238E27FC236}">
                <a16:creationId xmlns:a16="http://schemas.microsoft.com/office/drawing/2014/main" id="{74C9A04C-B8F8-E566-F3C9-E58C1F39B232}"/>
              </a:ext>
            </a:extLst>
          </p:cNvPr>
          <p:cNvSpPr/>
          <p:nvPr/>
        </p:nvSpPr>
        <p:spPr>
          <a:xfrm>
            <a:off x="1674540" y="671071"/>
            <a:ext cx="8945640" cy="7679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4400" b="1" spc="-1" dirty="0">
                <a:solidFill>
                  <a:srgbClr val="DD7A1F"/>
                </a:solidFill>
                <a:latin typeface="Abadi MT Condensed Light"/>
              </a:rPr>
              <a:t>Bandi SSL 2023 - 2027</a:t>
            </a:r>
            <a:endParaRPr lang="it-IT" sz="4400" b="0" strike="noStrike" spc="-1" dirty="0">
              <a:latin typeface="Arial"/>
            </a:endParaRPr>
          </a:p>
        </p:txBody>
      </p:sp>
      <p:sp>
        <p:nvSpPr>
          <p:cNvPr id="471" name="Rettangolo arrotondato 12">
            <a:extLst>
              <a:ext uri="{FF2B5EF4-FFF2-40B4-BE49-F238E27FC236}">
                <a16:creationId xmlns:a16="http://schemas.microsoft.com/office/drawing/2014/main" id="{80BF0796-043D-8EA8-A1AF-FA38B576D5FA}"/>
              </a:ext>
            </a:extLst>
          </p:cNvPr>
          <p:cNvSpPr/>
          <p:nvPr/>
        </p:nvSpPr>
        <p:spPr>
          <a:xfrm>
            <a:off x="6933547" y="1332233"/>
            <a:ext cx="3450711" cy="2609536"/>
          </a:xfrm>
          <a:prstGeom prst="roundRect">
            <a:avLst>
              <a:gd name="adj" fmla="val 10000"/>
            </a:avLst>
          </a:prstGeom>
          <a:solidFill>
            <a:srgbClr val="7FA4A2"/>
          </a:solidFill>
          <a:ln>
            <a:solidFill>
              <a:srgbClr val="FFFFFF"/>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p:style>
        <p:txBody>
          <a:bodyPr lIns="90000" tIns="45000" rIns="90000" bIns="45000" anchor="t">
            <a:noAutofit/>
          </a:bodyPr>
          <a:lstStyle/>
          <a:p>
            <a:pPr algn="ctr">
              <a:lnSpc>
                <a:spcPct val="100000"/>
              </a:lnSpc>
              <a:spcBef>
                <a:spcPts val="601"/>
              </a:spcBef>
              <a:buNone/>
            </a:pPr>
            <a:endParaRPr lang="it-IT" sz="4000" b="0" strike="noStrike" spc="-1" dirty="0">
              <a:latin typeface="Arial"/>
            </a:endParaRPr>
          </a:p>
        </p:txBody>
      </p:sp>
      <p:pic>
        <p:nvPicPr>
          <p:cNvPr id="473" name="Immagine 13">
            <a:extLst>
              <a:ext uri="{FF2B5EF4-FFF2-40B4-BE49-F238E27FC236}">
                <a16:creationId xmlns:a16="http://schemas.microsoft.com/office/drawing/2014/main" id="{84F6F405-3D9E-84E6-8581-A7C5AF20F205}"/>
              </a:ext>
            </a:extLst>
          </p:cNvPr>
          <p:cNvPicPr/>
          <p:nvPr/>
        </p:nvPicPr>
        <p:blipFill>
          <a:blip r:embed="rId7"/>
          <a:stretch/>
        </p:blipFill>
        <p:spPr>
          <a:xfrm>
            <a:off x="6248400" y="6115320"/>
            <a:ext cx="2336760" cy="698400"/>
          </a:xfrm>
          <a:prstGeom prst="rect">
            <a:avLst/>
          </a:prstGeom>
          <a:ln w="0">
            <a:noFill/>
          </a:ln>
        </p:spPr>
      </p:pic>
      <p:sp>
        <p:nvSpPr>
          <p:cNvPr id="474" name="Rettangolo 7">
            <a:extLst>
              <a:ext uri="{FF2B5EF4-FFF2-40B4-BE49-F238E27FC236}">
                <a16:creationId xmlns:a16="http://schemas.microsoft.com/office/drawing/2014/main" id="{9EAB78D3-FBD7-A82F-2400-895E776A4FB3}"/>
              </a:ext>
            </a:extLst>
          </p:cNvPr>
          <p:cNvSpPr/>
          <p:nvPr/>
        </p:nvSpPr>
        <p:spPr>
          <a:xfrm>
            <a:off x="141965" y="1343339"/>
            <a:ext cx="5890020" cy="474599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it-IT" sz="3200" spc="-1" dirty="0">
                <a:solidFill>
                  <a:srgbClr val="000000"/>
                </a:solidFill>
                <a:latin typeface="Abadi MT Condensed Light" panose="020B0306030101010103" pitchFamily="34" charset="77"/>
              </a:rPr>
              <a:t>Bandi per le imprese:</a:t>
            </a:r>
          </a:p>
          <a:p>
            <a:pPr algn="ctr">
              <a:lnSpc>
                <a:spcPct val="100000"/>
              </a:lnSpc>
              <a:buNone/>
            </a:pPr>
            <a:endParaRPr lang="it-IT" sz="105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SRE04 (Creazione di Impresa) </a:t>
            </a:r>
            <a:r>
              <a:rPr lang="it-IT" sz="2000" b="1" spc="-1" dirty="0">
                <a:solidFill>
                  <a:srgbClr val="000000"/>
                </a:solidFill>
                <a:latin typeface="Abadi MT Condensed Light" panose="020B0306030101010103" pitchFamily="34" charset="77"/>
              </a:rPr>
              <a:t>in corso </a:t>
            </a:r>
            <a:r>
              <a:rPr lang="it-IT" sz="2000" spc="-1" dirty="0">
                <a:solidFill>
                  <a:srgbClr val="000000"/>
                </a:solidFill>
                <a:latin typeface="Abadi MT Condensed Light" panose="020B0306030101010103" pitchFamily="34" charset="77"/>
              </a:rPr>
              <a:t>sostegno € 20.000,00;</a:t>
            </a:r>
          </a:p>
          <a:p>
            <a:endParaRPr lang="it-IT" sz="200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SRD14 (Microimprese e piccole imprese non agricole - Investimenti produttivi non agricoli in aree rurali) Intensità aiuto: 40% + 10% (zone di montagna);</a:t>
            </a:r>
          </a:p>
          <a:p>
            <a:endParaRPr lang="it-IT" sz="200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SRD03_a (Agriturismi) Intensità aiuto: 40% + 10% (giovani agricoltori) + 10% (zone di montagna);</a:t>
            </a:r>
          </a:p>
          <a:p>
            <a:endParaRPr lang="it-IT" sz="200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SRD15 – Azione 2 (Imprese forestali- ammodernamenti e miglioramenti) Intensità aiuto: 65%;</a:t>
            </a:r>
          </a:p>
          <a:p>
            <a:pPr>
              <a:lnSpc>
                <a:spcPct val="100000"/>
              </a:lnSpc>
              <a:buNone/>
            </a:pPr>
            <a:endParaRPr lang="it-IT" sz="2000" b="0" strike="noStrike" spc="-1" dirty="0">
              <a:latin typeface="Arial"/>
            </a:endParaRPr>
          </a:p>
        </p:txBody>
      </p:sp>
      <p:sp>
        <p:nvSpPr>
          <p:cNvPr id="2" name="AutoShape 2">
            <a:extLst>
              <a:ext uri="{FF2B5EF4-FFF2-40B4-BE49-F238E27FC236}">
                <a16:creationId xmlns:a16="http://schemas.microsoft.com/office/drawing/2014/main" id="{6A1A2435-502A-AED8-CD52-CA8F9FED31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a:extLst>
              <a:ext uri="{FF2B5EF4-FFF2-40B4-BE49-F238E27FC236}">
                <a16:creationId xmlns:a16="http://schemas.microsoft.com/office/drawing/2014/main" id="{21B811E3-F991-C6E0-17F1-B0A30EA2A57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Rettangolo 7">
            <a:extLst>
              <a:ext uri="{FF2B5EF4-FFF2-40B4-BE49-F238E27FC236}">
                <a16:creationId xmlns:a16="http://schemas.microsoft.com/office/drawing/2014/main" id="{44ACF563-67FC-B4AA-E7D5-4ECC22A962DF}"/>
              </a:ext>
            </a:extLst>
          </p:cNvPr>
          <p:cNvSpPr/>
          <p:nvPr/>
        </p:nvSpPr>
        <p:spPr>
          <a:xfrm>
            <a:off x="6031985" y="4070061"/>
            <a:ext cx="5439882" cy="178365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it-IT" sz="2800" spc="-1" dirty="0">
                <a:solidFill>
                  <a:srgbClr val="00B050"/>
                </a:solidFill>
                <a:latin typeface="Abadi MT Condensed Light" panose="020B0306030101010103" pitchFamily="34" charset="77"/>
              </a:rPr>
              <a:t>Caratteristiche principali:</a:t>
            </a:r>
          </a:p>
          <a:p>
            <a:pPr algn="ctr">
              <a:lnSpc>
                <a:spcPct val="100000"/>
              </a:lnSpc>
              <a:buNone/>
            </a:pPr>
            <a:endParaRPr lang="it-IT" sz="1000" spc="-1" dirty="0">
              <a:solidFill>
                <a:srgbClr val="000000"/>
              </a:solidFill>
              <a:latin typeface="Abadi MT Condensed Light" panose="020B0306030101010103" pitchFamily="34" charset="77"/>
            </a:endParaRPr>
          </a:p>
          <a:p>
            <a:pPr marL="457200" indent="-457200">
              <a:lnSpc>
                <a:spcPct val="100000"/>
              </a:lnSpc>
              <a:buFont typeface="Arial" panose="020B0604020202020204" pitchFamily="34" charset="0"/>
              <a:buChar char="•"/>
            </a:pPr>
            <a:r>
              <a:rPr lang="it-IT" spc="-1" dirty="0">
                <a:solidFill>
                  <a:srgbClr val="000000"/>
                </a:solidFill>
                <a:latin typeface="Abadi MT Condensed Light" panose="020B0306030101010103" pitchFamily="34" charset="77"/>
              </a:rPr>
              <a:t>Sovvenzione in conto capitale;</a:t>
            </a:r>
          </a:p>
          <a:p>
            <a:pPr marL="457200" indent="-457200">
              <a:lnSpc>
                <a:spcPct val="100000"/>
              </a:lnSpc>
              <a:buFont typeface="Arial" panose="020B0604020202020204" pitchFamily="34" charset="0"/>
              <a:buChar char="•"/>
            </a:pPr>
            <a:r>
              <a:rPr lang="it-IT" spc="-1" dirty="0">
                <a:solidFill>
                  <a:srgbClr val="000000"/>
                </a:solidFill>
                <a:latin typeface="Abadi MT Condensed Light" panose="020B0306030101010103" pitchFamily="34" charset="77"/>
              </a:rPr>
              <a:t>Ammissibilità delle spese dopo la presentazione della domanda di sostegno;</a:t>
            </a:r>
          </a:p>
          <a:p>
            <a:pPr marL="457200" indent="-457200">
              <a:lnSpc>
                <a:spcPct val="100000"/>
              </a:lnSpc>
              <a:buFont typeface="Arial" panose="020B0604020202020204" pitchFamily="34" charset="0"/>
              <a:buChar char="•"/>
            </a:pPr>
            <a:r>
              <a:rPr lang="it-IT" spc="-1" dirty="0">
                <a:solidFill>
                  <a:srgbClr val="000000"/>
                </a:solidFill>
                <a:latin typeface="Abadi MT Condensed Light" panose="020B0306030101010103" pitchFamily="34" charset="77"/>
              </a:rPr>
              <a:t>Mantenere gli investimenti nei successivi 5 anni;</a:t>
            </a:r>
          </a:p>
        </p:txBody>
      </p:sp>
      <p:pic>
        <p:nvPicPr>
          <p:cNvPr id="2052" name="Picture 4" descr="Turismo sostenibile: cos'è e come farlo | Enel Green Power">
            <a:extLst>
              <a:ext uri="{FF2B5EF4-FFF2-40B4-BE49-F238E27FC236}">
                <a16:creationId xmlns:a16="http://schemas.microsoft.com/office/drawing/2014/main" id="{BEFC76B2-DF66-E856-1606-B0A094B824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2362" y="1896967"/>
            <a:ext cx="2735774" cy="153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707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magine 10"/>
          <p:cNvPicPr/>
          <p:nvPr/>
        </p:nvPicPr>
        <p:blipFill>
          <a:blip r:embed="rId2"/>
          <a:stretch/>
        </p:blipFill>
        <p:spPr>
          <a:xfrm rot="5400000">
            <a:off x="8254080" y="3031200"/>
            <a:ext cx="6969600" cy="906120"/>
          </a:xfrm>
          <a:prstGeom prst="rect">
            <a:avLst/>
          </a:prstGeom>
          <a:ln w="0">
            <a:noFill/>
          </a:ln>
        </p:spPr>
      </p:pic>
      <p:pic>
        <p:nvPicPr>
          <p:cNvPr id="199" name="Immagine 17" descr="Immagine che contiene Elementi grafici, Carattere, clipart, simbolo&#10;&#10;Descrizione generata automaticamente"/>
          <p:cNvPicPr/>
          <p:nvPr/>
        </p:nvPicPr>
        <p:blipFill>
          <a:blip r:embed="rId3"/>
          <a:stretch/>
        </p:blipFill>
        <p:spPr>
          <a:xfrm>
            <a:off x="252360" y="239760"/>
            <a:ext cx="1199520" cy="971280"/>
          </a:xfrm>
          <a:prstGeom prst="rect">
            <a:avLst/>
          </a:prstGeom>
          <a:ln w="0">
            <a:noFill/>
          </a:ln>
        </p:spPr>
      </p:pic>
      <p:grpSp>
        <p:nvGrpSpPr>
          <p:cNvPr id="200" name="Group 15"/>
          <p:cNvGrpSpPr/>
          <p:nvPr/>
        </p:nvGrpSpPr>
        <p:grpSpPr>
          <a:xfrm>
            <a:off x="2263500" y="6058301"/>
            <a:ext cx="4772520" cy="694440"/>
            <a:chOff x="193680" y="6089760"/>
            <a:chExt cx="4772520" cy="694440"/>
          </a:xfrm>
        </p:grpSpPr>
        <p:pic>
          <p:nvPicPr>
            <p:cNvPr id="201" name="Picture 12"/>
            <p:cNvPicPr/>
            <p:nvPr/>
          </p:nvPicPr>
          <p:blipFill>
            <a:blip r:embed="rId4"/>
            <a:stretch/>
          </p:blipFill>
          <p:spPr>
            <a:xfrm>
              <a:off x="193680" y="6089760"/>
              <a:ext cx="3933000" cy="694440"/>
            </a:xfrm>
            <a:prstGeom prst="rect">
              <a:avLst/>
            </a:prstGeom>
            <a:ln w="0">
              <a:noFill/>
            </a:ln>
          </p:spPr>
        </p:pic>
        <p:pic>
          <p:nvPicPr>
            <p:cNvPr id="202" name="Picture 14"/>
            <p:cNvPicPr/>
            <p:nvPr/>
          </p:nvPicPr>
          <p:blipFill>
            <a:blip r:embed="rId5"/>
            <a:stretch/>
          </p:blipFill>
          <p:spPr>
            <a:xfrm>
              <a:off x="4461480" y="6198840"/>
              <a:ext cx="504720" cy="531360"/>
            </a:xfrm>
            <a:prstGeom prst="rect">
              <a:avLst/>
            </a:prstGeom>
            <a:ln w="0">
              <a:noFill/>
            </a:ln>
          </p:spPr>
        </p:pic>
      </p:grpSp>
      <p:grpSp>
        <p:nvGrpSpPr>
          <p:cNvPr id="204" name="Gruppo 14"/>
          <p:cNvGrpSpPr/>
          <p:nvPr/>
        </p:nvGrpSpPr>
        <p:grpSpPr>
          <a:xfrm>
            <a:off x="193680" y="1287360"/>
            <a:ext cx="3339360" cy="4741975"/>
            <a:chOff x="193680" y="1287360"/>
            <a:chExt cx="3339360" cy="4741975"/>
          </a:xfrm>
        </p:grpSpPr>
        <p:grpSp>
          <p:nvGrpSpPr>
            <p:cNvPr id="205" name="Gruppo 13"/>
            <p:cNvGrpSpPr/>
            <p:nvPr/>
          </p:nvGrpSpPr>
          <p:grpSpPr>
            <a:xfrm>
              <a:off x="389160" y="1287360"/>
              <a:ext cx="2472840" cy="2401130"/>
              <a:chOff x="389160" y="1287360"/>
              <a:chExt cx="2472840" cy="2401130"/>
            </a:xfrm>
          </p:grpSpPr>
          <p:pic>
            <p:nvPicPr>
              <p:cNvPr id="206" name="Immagine 3" descr="Immagine che contiene nero, oscurità&#10;&#10;Descrizione generata automaticamente"/>
              <p:cNvPicPr/>
              <p:nvPr/>
            </p:nvPicPr>
            <p:blipFill>
              <a:blip r:embed="rId6"/>
              <a:stretch/>
            </p:blipFill>
            <p:spPr>
              <a:xfrm>
                <a:off x="453960" y="1336680"/>
                <a:ext cx="634320" cy="634320"/>
              </a:xfrm>
              <a:prstGeom prst="rect">
                <a:avLst/>
              </a:prstGeom>
              <a:ln w="0">
                <a:noFill/>
              </a:ln>
            </p:spPr>
          </p:pic>
          <p:pic>
            <p:nvPicPr>
              <p:cNvPr id="207" name="Immagine 5" descr="Immagine che contiene nero, oscurità&#10;&#10;Descrizione generata automaticamente"/>
              <p:cNvPicPr/>
              <p:nvPr/>
            </p:nvPicPr>
            <p:blipFill>
              <a:blip r:embed="rId7"/>
              <a:stretch/>
            </p:blipFill>
            <p:spPr>
              <a:xfrm>
                <a:off x="389160" y="2978640"/>
                <a:ext cx="634320" cy="634320"/>
              </a:xfrm>
              <a:prstGeom prst="rect">
                <a:avLst/>
              </a:prstGeom>
              <a:ln w="0">
                <a:noFill/>
              </a:ln>
            </p:spPr>
          </p:pic>
          <p:pic>
            <p:nvPicPr>
              <p:cNvPr id="208" name="Immagine 11" descr="Immagine che contiene nero, oscurità&#10;&#10;Descrizione generata automaticamente"/>
              <p:cNvPicPr/>
              <p:nvPr/>
            </p:nvPicPr>
            <p:blipFill>
              <a:blip r:embed="rId8"/>
              <a:stretch/>
            </p:blipFill>
            <p:spPr>
              <a:xfrm>
                <a:off x="453960" y="2177280"/>
                <a:ext cx="634320" cy="634320"/>
              </a:xfrm>
              <a:prstGeom prst="rect">
                <a:avLst/>
              </a:prstGeom>
              <a:ln w="0">
                <a:noFill/>
              </a:ln>
            </p:spPr>
          </p:pic>
          <p:sp>
            <p:nvSpPr>
              <p:cNvPr id="209" name="CasellaDiTesto 22"/>
              <p:cNvSpPr/>
              <p:nvPr/>
            </p:nvSpPr>
            <p:spPr>
              <a:xfrm>
                <a:off x="1293480" y="2125440"/>
                <a:ext cx="156852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800" b="0" strike="noStrike" spc="-1" dirty="0">
                    <a:solidFill>
                      <a:srgbClr val="000000"/>
                    </a:solidFill>
                    <a:latin typeface="Abadi MT Condensed Light"/>
                    <a:ea typeface="DejaVu Sans"/>
                  </a:rPr>
                  <a:t>N° ABITANTI</a:t>
                </a:r>
                <a:endParaRPr lang="it-IT" sz="1800" b="0" strike="noStrike" spc="-1" dirty="0">
                  <a:latin typeface="Arial"/>
                </a:endParaRPr>
              </a:p>
              <a:p>
                <a:pPr>
                  <a:lnSpc>
                    <a:spcPct val="100000"/>
                  </a:lnSpc>
                  <a:buNone/>
                </a:pPr>
                <a:r>
                  <a:rPr lang="it-IT" sz="2400" b="0" i="0" dirty="0">
                    <a:solidFill>
                      <a:srgbClr val="004B28"/>
                    </a:solidFill>
                    <a:effectLst/>
                    <a:latin typeface="Nunito Sans" pitchFamily="2" charset="77"/>
                  </a:rPr>
                  <a:t>105.080</a:t>
                </a:r>
                <a:endParaRPr lang="it-IT" sz="2400" b="0" strike="noStrike" spc="-1" dirty="0">
                  <a:latin typeface="Arial"/>
                </a:endParaRPr>
              </a:p>
            </p:txBody>
          </p:sp>
          <p:sp>
            <p:nvSpPr>
              <p:cNvPr id="210" name="CasellaDiTesto 23"/>
              <p:cNvSpPr/>
              <p:nvPr/>
            </p:nvSpPr>
            <p:spPr>
              <a:xfrm>
                <a:off x="1229040" y="2951280"/>
                <a:ext cx="156852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800" b="0" strike="noStrike" spc="-1" dirty="0">
                    <a:solidFill>
                      <a:srgbClr val="000000"/>
                    </a:solidFill>
                    <a:latin typeface="Abadi MT Condensed Light"/>
                    <a:ea typeface="DejaVu Sans"/>
                  </a:rPr>
                  <a:t>N° COMUNI</a:t>
                </a:r>
                <a:endParaRPr lang="it-IT" sz="1800" b="0" strike="noStrike" spc="-1" dirty="0">
                  <a:latin typeface="Arial"/>
                </a:endParaRPr>
              </a:p>
              <a:p>
                <a:pPr>
                  <a:lnSpc>
                    <a:spcPct val="100000"/>
                  </a:lnSpc>
                  <a:buNone/>
                </a:pPr>
                <a:r>
                  <a:rPr lang="it-IT" sz="2400" b="1" strike="noStrike" spc="-1" dirty="0">
                    <a:solidFill>
                      <a:srgbClr val="000000"/>
                    </a:solidFill>
                    <a:latin typeface="Abadi MT Condensed Light"/>
                    <a:ea typeface="DejaVu Sans"/>
                  </a:rPr>
                  <a:t>70</a:t>
                </a:r>
                <a:endParaRPr lang="it-IT" sz="2400" b="0" strike="noStrike" spc="-1" dirty="0">
                  <a:latin typeface="Arial"/>
                </a:endParaRPr>
              </a:p>
            </p:txBody>
          </p:sp>
          <p:sp>
            <p:nvSpPr>
              <p:cNvPr id="211" name="CasellaDiTesto 24"/>
              <p:cNvSpPr/>
              <p:nvPr/>
            </p:nvSpPr>
            <p:spPr>
              <a:xfrm>
                <a:off x="1293480" y="1287360"/>
                <a:ext cx="156852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800" b="0" strike="noStrike" spc="-1" dirty="0">
                    <a:solidFill>
                      <a:srgbClr val="000000"/>
                    </a:solidFill>
                    <a:latin typeface="Abadi MT Condensed Light"/>
                    <a:ea typeface="DejaVu Sans"/>
                  </a:rPr>
                  <a:t>SUPERFICIE</a:t>
                </a:r>
                <a:endParaRPr lang="it-IT" sz="1800" b="0" strike="noStrike" spc="-1" dirty="0">
                  <a:latin typeface="Arial"/>
                </a:endParaRPr>
              </a:p>
              <a:p>
                <a:pPr>
                  <a:lnSpc>
                    <a:spcPct val="100000"/>
                  </a:lnSpc>
                  <a:buNone/>
                </a:pPr>
                <a:r>
                  <a:rPr lang="it-IT" sz="2400" b="1" strike="noStrike" spc="-1" dirty="0">
                    <a:solidFill>
                      <a:srgbClr val="000000"/>
                    </a:solidFill>
                    <a:latin typeface="Abadi MT Condensed Light"/>
                    <a:ea typeface="DejaVu Sans"/>
                  </a:rPr>
                  <a:t>1201 Kmq</a:t>
                </a:r>
                <a:endParaRPr lang="it-IT" sz="2400" b="0" strike="noStrike" spc="-1" dirty="0">
                  <a:latin typeface="Arial"/>
                </a:endParaRPr>
              </a:p>
            </p:txBody>
          </p:sp>
        </p:grpSp>
        <p:grpSp>
          <p:nvGrpSpPr>
            <p:cNvPr id="212" name="Gruppo 4"/>
            <p:cNvGrpSpPr/>
            <p:nvPr/>
          </p:nvGrpSpPr>
          <p:grpSpPr>
            <a:xfrm>
              <a:off x="193680" y="3844440"/>
              <a:ext cx="3339360" cy="2184895"/>
              <a:chOff x="193680" y="3844440"/>
              <a:chExt cx="3339360" cy="2184895"/>
            </a:xfrm>
          </p:grpSpPr>
          <p:pic>
            <p:nvPicPr>
              <p:cNvPr id="213" name="Immagine 30" descr="Immagine che contiene nero, oscurità&#10;&#10;Descrizione generata automaticamente"/>
              <p:cNvPicPr/>
              <p:nvPr/>
            </p:nvPicPr>
            <p:blipFill>
              <a:blip r:embed="rId9"/>
              <a:stretch/>
            </p:blipFill>
            <p:spPr>
              <a:xfrm>
                <a:off x="193680" y="4896000"/>
                <a:ext cx="719280" cy="719280"/>
              </a:xfrm>
              <a:prstGeom prst="rect">
                <a:avLst/>
              </a:prstGeom>
              <a:ln w="0">
                <a:noFill/>
              </a:ln>
            </p:spPr>
          </p:pic>
          <p:sp>
            <p:nvSpPr>
              <p:cNvPr id="214" name="CasellaDiTesto 31"/>
              <p:cNvSpPr/>
              <p:nvPr/>
            </p:nvSpPr>
            <p:spPr>
              <a:xfrm>
                <a:off x="1132920" y="3844440"/>
                <a:ext cx="240012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800" b="0" strike="noStrike" spc="-1" dirty="0">
                    <a:solidFill>
                      <a:srgbClr val="000000"/>
                    </a:solidFill>
                    <a:latin typeface="Abadi MT Condensed Light"/>
                    <a:ea typeface="DejaVu Sans"/>
                  </a:rPr>
                  <a:t>N° SOCI PUBBLICI </a:t>
                </a:r>
                <a:r>
                  <a:rPr lang="it-IT" sz="2400" b="1" spc="-1" dirty="0">
                    <a:solidFill>
                      <a:srgbClr val="000000"/>
                    </a:solidFill>
                    <a:latin typeface="Abadi MT Condensed Light"/>
                    <a:ea typeface="DejaVu Sans"/>
                  </a:rPr>
                  <a:t>73</a:t>
                </a:r>
                <a:endParaRPr lang="it-IT" sz="1800" b="0" strike="noStrike" spc="-1" dirty="0">
                  <a:latin typeface="Arial"/>
                </a:endParaRPr>
              </a:p>
              <a:p>
                <a:pPr>
                  <a:lnSpc>
                    <a:spcPct val="100000"/>
                  </a:lnSpc>
                  <a:buNone/>
                </a:pPr>
                <a:r>
                  <a:rPr lang="it-IT" sz="1800" b="0" strike="noStrike" spc="-1" dirty="0">
                    <a:solidFill>
                      <a:srgbClr val="000000"/>
                    </a:solidFill>
                    <a:latin typeface="Abadi MT Condensed Light"/>
                    <a:ea typeface="DejaVu Sans"/>
                  </a:rPr>
                  <a:t>N°SOCI PRIVATI     </a:t>
                </a:r>
                <a:r>
                  <a:rPr lang="it-IT" sz="2400" b="1" strike="noStrike" spc="-1" dirty="0">
                    <a:solidFill>
                      <a:srgbClr val="000000"/>
                    </a:solidFill>
                    <a:latin typeface="Abadi MT Condensed Light"/>
                    <a:ea typeface="DejaVu Sans"/>
                  </a:rPr>
                  <a:t>16</a:t>
                </a:r>
                <a:endParaRPr lang="it-IT" sz="2400" b="0" strike="noStrike" spc="-1" dirty="0">
                  <a:latin typeface="Arial"/>
                </a:endParaRPr>
              </a:p>
            </p:txBody>
          </p:sp>
          <p:pic>
            <p:nvPicPr>
              <p:cNvPr id="215" name="Immagine 35" descr="Immagine che contiene nero, oscurità&#10;&#10;Descrizione generata automaticamente"/>
              <p:cNvPicPr/>
              <p:nvPr/>
            </p:nvPicPr>
            <p:blipFill>
              <a:blip r:embed="rId10"/>
              <a:stretch/>
            </p:blipFill>
            <p:spPr>
              <a:xfrm>
                <a:off x="389160" y="3936240"/>
                <a:ext cx="634320" cy="634320"/>
              </a:xfrm>
              <a:prstGeom prst="rect">
                <a:avLst/>
              </a:prstGeom>
              <a:ln w="0">
                <a:noFill/>
              </a:ln>
            </p:spPr>
          </p:pic>
          <p:sp>
            <p:nvSpPr>
              <p:cNvPr id="216" name="CasellaDiTesto 38"/>
              <p:cNvSpPr/>
              <p:nvPr/>
            </p:nvSpPr>
            <p:spPr>
              <a:xfrm>
                <a:off x="789525" y="4830460"/>
                <a:ext cx="2487960" cy="11988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1800" b="0" strike="noStrike" spc="-1" dirty="0">
                    <a:solidFill>
                      <a:srgbClr val="000000"/>
                    </a:solidFill>
                    <a:latin typeface="Abadi MT Condensed Light"/>
                    <a:ea typeface="DejaVu Sans"/>
                  </a:rPr>
                  <a:t>CAPITALE SOCIALE: </a:t>
                </a:r>
              </a:p>
              <a:p>
                <a:pPr algn="ctr">
                  <a:lnSpc>
                    <a:spcPct val="100000"/>
                  </a:lnSpc>
                  <a:buNone/>
                </a:pPr>
                <a:r>
                  <a:rPr lang="it-IT" sz="1800" b="0" strike="noStrike" spc="-1" dirty="0">
                    <a:solidFill>
                      <a:srgbClr val="000000"/>
                    </a:solidFill>
                    <a:latin typeface="Abadi MT Condensed Light"/>
                    <a:ea typeface="DejaVu Sans"/>
                  </a:rPr>
                  <a:t>€ </a:t>
                </a:r>
                <a:r>
                  <a:rPr lang="it-IT" sz="1800" b="1" strike="noStrike" spc="-1" dirty="0">
                    <a:solidFill>
                      <a:srgbClr val="000000"/>
                    </a:solidFill>
                    <a:latin typeface="Abadi MT Condensed Light"/>
                    <a:ea typeface="DejaVu Sans"/>
                  </a:rPr>
                  <a:t>95.300,00</a:t>
                </a:r>
                <a:endParaRPr lang="it-IT" sz="1800" b="1" strike="noStrike" spc="-1" dirty="0">
                  <a:latin typeface="Arial"/>
                </a:endParaRPr>
              </a:p>
              <a:p>
                <a:pPr>
                  <a:lnSpc>
                    <a:spcPct val="100000"/>
                  </a:lnSpc>
                  <a:buNone/>
                </a:pPr>
                <a:r>
                  <a:rPr lang="it-IT" sz="1800" b="1" strike="noStrike" spc="-1" dirty="0">
                    <a:solidFill>
                      <a:srgbClr val="000000"/>
                    </a:solidFill>
                    <a:latin typeface="Abadi MT Condensed Light"/>
                    <a:ea typeface="DejaVu Sans"/>
                  </a:rPr>
                  <a:t>93,38% Capitale pubblico</a:t>
                </a:r>
                <a:endParaRPr lang="it-IT" sz="1800" b="0" strike="noStrike" spc="-1" dirty="0">
                  <a:latin typeface="Arial"/>
                </a:endParaRPr>
              </a:p>
              <a:p>
                <a:pPr>
                  <a:lnSpc>
                    <a:spcPct val="100000"/>
                  </a:lnSpc>
                  <a:buNone/>
                </a:pPr>
                <a:r>
                  <a:rPr lang="it-IT" b="1" spc="-1" dirty="0">
                    <a:solidFill>
                      <a:srgbClr val="000000"/>
                    </a:solidFill>
                    <a:latin typeface="Abadi MT Condensed Light"/>
                    <a:ea typeface="DejaVu Sans"/>
                  </a:rPr>
                  <a:t>6,62</a:t>
                </a:r>
                <a:r>
                  <a:rPr lang="it-IT" sz="1800" b="1" strike="noStrike" spc="-1" dirty="0">
                    <a:solidFill>
                      <a:srgbClr val="000000"/>
                    </a:solidFill>
                    <a:latin typeface="Abadi MT Condensed Light"/>
                    <a:ea typeface="DejaVu Sans"/>
                  </a:rPr>
                  <a:t>% Capitale privato</a:t>
                </a:r>
                <a:endParaRPr lang="it-IT" sz="1800" b="0" strike="noStrike" spc="-1" dirty="0">
                  <a:latin typeface="Arial"/>
                </a:endParaRPr>
              </a:p>
            </p:txBody>
          </p:sp>
        </p:grpSp>
      </p:grpSp>
      <p:sp>
        <p:nvSpPr>
          <p:cNvPr id="218" name="Rettangolo 26"/>
          <p:cNvSpPr/>
          <p:nvPr/>
        </p:nvSpPr>
        <p:spPr>
          <a:xfrm>
            <a:off x="2340180" y="435081"/>
            <a:ext cx="8945640" cy="94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it-IT" sz="2800" b="1" strike="noStrike" spc="-1" dirty="0">
                <a:solidFill>
                  <a:srgbClr val="DD7A1F"/>
                </a:solidFill>
                <a:latin typeface="Abadi MT Condensed Light"/>
                <a:ea typeface="Times New Roman"/>
              </a:rPr>
              <a:t>LA STRATEGIA DI SVILUPPO LOCALE DEL GAL VALLI DEL CANAVESE</a:t>
            </a:r>
            <a:endParaRPr lang="it-IT" sz="2800" b="0" strike="noStrike" spc="-1" dirty="0">
              <a:latin typeface="Arial"/>
            </a:endParaRPr>
          </a:p>
        </p:txBody>
      </p:sp>
      <p:pic>
        <p:nvPicPr>
          <p:cNvPr id="219" name="Immagine 25"/>
          <p:cNvPicPr/>
          <p:nvPr/>
        </p:nvPicPr>
        <p:blipFill>
          <a:blip r:embed="rId11"/>
          <a:stretch/>
        </p:blipFill>
        <p:spPr>
          <a:xfrm>
            <a:off x="7211827" y="6079651"/>
            <a:ext cx="2336760" cy="698400"/>
          </a:xfrm>
          <a:prstGeom prst="rect">
            <a:avLst/>
          </a:prstGeom>
          <a:ln w="0">
            <a:noFill/>
          </a:ln>
        </p:spPr>
      </p:pic>
      <p:pic>
        <p:nvPicPr>
          <p:cNvPr id="3" name="Immagine 2">
            <a:extLst>
              <a:ext uri="{FF2B5EF4-FFF2-40B4-BE49-F238E27FC236}">
                <a16:creationId xmlns:a16="http://schemas.microsoft.com/office/drawing/2014/main" id="{C8DE62FB-3760-8F95-A3D5-2318E4BEFE35}"/>
              </a:ext>
            </a:extLst>
          </p:cNvPr>
          <p:cNvPicPr>
            <a:picLocks noChangeAspect="1"/>
          </p:cNvPicPr>
          <p:nvPr/>
        </p:nvPicPr>
        <p:blipFill>
          <a:blip r:embed="rId12"/>
          <a:stretch>
            <a:fillRect/>
          </a:stretch>
        </p:blipFill>
        <p:spPr>
          <a:xfrm>
            <a:off x="3227835" y="1048793"/>
            <a:ext cx="7967985" cy="4703543"/>
          </a:xfrm>
          <a:prstGeom prst="rect">
            <a:avLst/>
          </a:prstGeom>
        </p:spPr>
      </p:pic>
      <p:sp>
        <p:nvSpPr>
          <p:cNvPr id="4" name="CasellaDiTesto 3">
            <a:extLst>
              <a:ext uri="{FF2B5EF4-FFF2-40B4-BE49-F238E27FC236}">
                <a16:creationId xmlns:a16="http://schemas.microsoft.com/office/drawing/2014/main" id="{00F78A4E-1127-EBF3-4E0E-6DDA8A449EC4}"/>
              </a:ext>
            </a:extLst>
          </p:cNvPr>
          <p:cNvSpPr txBox="1"/>
          <p:nvPr/>
        </p:nvSpPr>
        <p:spPr>
          <a:xfrm>
            <a:off x="5009526" y="1199486"/>
            <a:ext cx="3444907" cy="861774"/>
          </a:xfrm>
          <a:prstGeom prst="rect">
            <a:avLst/>
          </a:prstGeom>
          <a:noFill/>
        </p:spPr>
        <p:txBody>
          <a:bodyPr wrap="square" rtlCol="0">
            <a:spAutoFit/>
          </a:bodyPr>
          <a:lstStyle/>
          <a:p>
            <a:pPr algn="ctr"/>
            <a:r>
              <a:rPr lang="it-IT" sz="3200" spc="-1" dirty="0">
                <a:solidFill>
                  <a:srgbClr val="076867"/>
                </a:solidFill>
                <a:latin typeface="Abadi MT Condensed Light"/>
                <a:ea typeface="+mj-ea"/>
                <a:cs typeface="+mj-cs"/>
              </a:rPr>
              <a:t>TERRITORIO ATTUALE</a:t>
            </a:r>
          </a:p>
          <a:p>
            <a:endParaRPr lang="it-I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9BC45-6714-12D8-AC11-AB3830399996}"/>
            </a:ext>
          </a:extLst>
        </p:cNvPr>
        <p:cNvGrpSpPr/>
        <p:nvPr/>
      </p:nvGrpSpPr>
      <p:grpSpPr>
        <a:xfrm>
          <a:off x="0" y="0"/>
          <a:ext cx="0" cy="0"/>
          <a:chOff x="0" y="0"/>
          <a:chExt cx="0" cy="0"/>
        </a:xfrm>
      </p:grpSpPr>
      <p:pic>
        <p:nvPicPr>
          <p:cNvPr id="464" name="Immagine 4">
            <a:extLst>
              <a:ext uri="{FF2B5EF4-FFF2-40B4-BE49-F238E27FC236}">
                <a16:creationId xmlns:a16="http://schemas.microsoft.com/office/drawing/2014/main" id="{C5EC5155-88B5-9F9C-965D-752D7BBDFB62}"/>
              </a:ext>
            </a:extLst>
          </p:cNvPr>
          <p:cNvPicPr/>
          <p:nvPr/>
        </p:nvPicPr>
        <p:blipFill>
          <a:blip r:embed="rId3"/>
          <a:stretch/>
        </p:blipFill>
        <p:spPr>
          <a:xfrm rot="5400000">
            <a:off x="8254080" y="3031200"/>
            <a:ext cx="6969600" cy="906120"/>
          </a:xfrm>
          <a:prstGeom prst="rect">
            <a:avLst/>
          </a:prstGeom>
          <a:ln w="0">
            <a:noFill/>
          </a:ln>
        </p:spPr>
      </p:pic>
      <p:pic>
        <p:nvPicPr>
          <p:cNvPr id="465" name="Immagine 5" descr="Immagine che contiene Elementi grafici, Carattere, clipart, simbolo&#10;&#10;Descrizione generata automaticamente">
            <a:extLst>
              <a:ext uri="{FF2B5EF4-FFF2-40B4-BE49-F238E27FC236}">
                <a16:creationId xmlns:a16="http://schemas.microsoft.com/office/drawing/2014/main" id="{245D5EDD-B807-5A26-2317-09F9322D277F}"/>
              </a:ext>
            </a:extLst>
          </p:cNvPr>
          <p:cNvPicPr/>
          <p:nvPr/>
        </p:nvPicPr>
        <p:blipFill>
          <a:blip r:embed="rId4"/>
          <a:stretch/>
        </p:blipFill>
        <p:spPr>
          <a:xfrm>
            <a:off x="252360" y="239760"/>
            <a:ext cx="1199520" cy="971280"/>
          </a:xfrm>
          <a:prstGeom prst="rect">
            <a:avLst/>
          </a:prstGeom>
          <a:ln w="0">
            <a:noFill/>
          </a:ln>
        </p:spPr>
      </p:pic>
      <p:grpSp>
        <p:nvGrpSpPr>
          <p:cNvPr id="466" name="Group 15">
            <a:extLst>
              <a:ext uri="{FF2B5EF4-FFF2-40B4-BE49-F238E27FC236}">
                <a16:creationId xmlns:a16="http://schemas.microsoft.com/office/drawing/2014/main" id="{A1EDCAFF-959C-E893-91DB-0E2130D66977}"/>
              </a:ext>
            </a:extLst>
          </p:cNvPr>
          <p:cNvGrpSpPr/>
          <p:nvPr/>
        </p:nvGrpSpPr>
        <p:grpSpPr>
          <a:xfrm>
            <a:off x="987586" y="6071787"/>
            <a:ext cx="4772520" cy="694440"/>
            <a:chOff x="193680" y="6089760"/>
            <a:chExt cx="4772520" cy="694440"/>
          </a:xfrm>
        </p:grpSpPr>
        <p:pic>
          <p:nvPicPr>
            <p:cNvPr id="467" name="Picture 12">
              <a:extLst>
                <a:ext uri="{FF2B5EF4-FFF2-40B4-BE49-F238E27FC236}">
                  <a16:creationId xmlns:a16="http://schemas.microsoft.com/office/drawing/2014/main" id="{D041B414-E7A6-42A3-BC05-CBC271401173}"/>
                </a:ext>
              </a:extLst>
            </p:cNvPr>
            <p:cNvPicPr/>
            <p:nvPr/>
          </p:nvPicPr>
          <p:blipFill>
            <a:blip r:embed="rId5"/>
            <a:stretch/>
          </p:blipFill>
          <p:spPr>
            <a:xfrm>
              <a:off x="193680" y="6089760"/>
              <a:ext cx="3933000" cy="694440"/>
            </a:xfrm>
            <a:prstGeom prst="rect">
              <a:avLst/>
            </a:prstGeom>
            <a:ln w="0">
              <a:noFill/>
            </a:ln>
          </p:spPr>
        </p:pic>
        <p:pic>
          <p:nvPicPr>
            <p:cNvPr id="468" name="Picture 14">
              <a:extLst>
                <a:ext uri="{FF2B5EF4-FFF2-40B4-BE49-F238E27FC236}">
                  <a16:creationId xmlns:a16="http://schemas.microsoft.com/office/drawing/2014/main" id="{EE391B85-4EA3-5B6D-7536-074697024B5A}"/>
                </a:ext>
              </a:extLst>
            </p:cNvPr>
            <p:cNvPicPr/>
            <p:nvPr/>
          </p:nvPicPr>
          <p:blipFill>
            <a:blip r:embed="rId6"/>
            <a:stretch/>
          </p:blipFill>
          <p:spPr>
            <a:xfrm>
              <a:off x="4461480" y="6198840"/>
              <a:ext cx="504720" cy="531360"/>
            </a:xfrm>
            <a:prstGeom prst="rect">
              <a:avLst/>
            </a:prstGeom>
            <a:ln w="0">
              <a:noFill/>
            </a:ln>
          </p:spPr>
        </p:pic>
      </p:grpSp>
      <p:pic>
        <p:nvPicPr>
          <p:cNvPr id="473" name="Immagine 13">
            <a:extLst>
              <a:ext uri="{FF2B5EF4-FFF2-40B4-BE49-F238E27FC236}">
                <a16:creationId xmlns:a16="http://schemas.microsoft.com/office/drawing/2014/main" id="{0BD714DA-EE7A-BCBC-BFEA-C4B84E11AEBA}"/>
              </a:ext>
            </a:extLst>
          </p:cNvPr>
          <p:cNvPicPr/>
          <p:nvPr/>
        </p:nvPicPr>
        <p:blipFill>
          <a:blip r:embed="rId7"/>
          <a:stretch/>
        </p:blipFill>
        <p:spPr>
          <a:xfrm>
            <a:off x="6248400" y="6115320"/>
            <a:ext cx="2336760" cy="698400"/>
          </a:xfrm>
          <a:prstGeom prst="rect">
            <a:avLst/>
          </a:prstGeom>
          <a:ln w="0">
            <a:noFill/>
          </a:ln>
        </p:spPr>
      </p:pic>
      <p:sp>
        <p:nvSpPr>
          <p:cNvPr id="474" name="Rettangolo 7">
            <a:extLst>
              <a:ext uri="{FF2B5EF4-FFF2-40B4-BE49-F238E27FC236}">
                <a16:creationId xmlns:a16="http://schemas.microsoft.com/office/drawing/2014/main" id="{FCDE2521-6D45-6AA7-2162-CAFBAA92D78F}"/>
              </a:ext>
            </a:extLst>
          </p:cNvPr>
          <p:cNvSpPr/>
          <p:nvPr/>
        </p:nvSpPr>
        <p:spPr>
          <a:xfrm>
            <a:off x="281022" y="1635445"/>
            <a:ext cx="5890020" cy="450747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it-IT" sz="3200" spc="-1" dirty="0">
                <a:solidFill>
                  <a:srgbClr val="000000"/>
                </a:solidFill>
                <a:latin typeface="Abadi MT Condensed Light" panose="020B0306030101010103" pitchFamily="34" charset="77"/>
              </a:rPr>
              <a:t>Bandi per le imprese in filiera:</a:t>
            </a:r>
          </a:p>
          <a:p>
            <a:pPr algn="ctr">
              <a:lnSpc>
                <a:spcPct val="100000"/>
              </a:lnSpc>
              <a:buNone/>
            </a:pPr>
            <a:endParaRPr lang="it-IT" sz="1050" spc="-1" dirty="0">
              <a:solidFill>
                <a:srgbClr val="000000"/>
              </a:solidFill>
              <a:latin typeface="Abadi MT Condensed Light" panose="020B0306030101010103" pitchFamily="34" charset="77"/>
            </a:endParaRPr>
          </a:p>
          <a:p>
            <a:pPr algn="ctr">
              <a:lnSpc>
                <a:spcPct val="100000"/>
              </a:lnSpc>
              <a:buNone/>
            </a:pPr>
            <a:endParaRPr lang="it-IT" sz="105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SRD01 ( Imprenditori agricoli - Investimenti produttivi agricoli per la competitività delle aziende agricole) Intensità aiuto: 40% + 10% (giovani agricoltori) + 10% (zone di montagna);</a:t>
            </a:r>
          </a:p>
          <a:p>
            <a:endParaRPr lang="it-IT" sz="200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SRD03_d (Imprenditori agricoli - investimenti per lo sviluppo di attività di trasformazione e commercializzazione dei prodotti agricoli) Intensità aiuto: 40% + 10% (giovani agricoltori) + 10% (zone di montagna);</a:t>
            </a:r>
          </a:p>
          <a:p>
            <a:endParaRPr lang="it-IT" sz="2000" spc="-1" dirty="0">
              <a:solidFill>
                <a:srgbClr val="000000"/>
              </a:solidFill>
              <a:latin typeface="Abadi MT Condensed Light" panose="020B0306030101010103" pitchFamily="34" charset="77"/>
            </a:endParaRPr>
          </a:p>
          <a:p>
            <a:endParaRPr lang="it-IT" sz="1400" spc="-1" dirty="0">
              <a:solidFill>
                <a:srgbClr val="000000"/>
              </a:solidFill>
              <a:latin typeface="Abadi MT Condensed Light" panose="020B0306030101010103" pitchFamily="34" charset="77"/>
            </a:endParaRPr>
          </a:p>
          <a:p>
            <a:pPr>
              <a:lnSpc>
                <a:spcPct val="100000"/>
              </a:lnSpc>
              <a:buNone/>
            </a:pPr>
            <a:endParaRPr lang="it-IT" sz="2000" b="0" strike="noStrike" spc="-1" dirty="0">
              <a:latin typeface="Arial"/>
            </a:endParaRPr>
          </a:p>
        </p:txBody>
      </p:sp>
      <p:sp>
        <p:nvSpPr>
          <p:cNvPr id="2" name="AutoShape 2">
            <a:extLst>
              <a:ext uri="{FF2B5EF4-FFF2-40B4-BE49-F238E27FC236}">
                <a16:creationId xmlns:a16="http://schemas.microsoft.com/office/drawing/2014/main" id="{1B7BE0A4-D8DB-415B-0486-CD50E261775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a:extLst>
              <a:ext uri="{FF2B5EF4-FFF2-40B4-BE49-F238E27FC236}">
                <a16:creationId xmlns:a16="http://schemas.microsoft.com/office/drawing/2014/main" id="{CC5B7814-D2AF-D0AA-6CB5-A3E24CE617C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71" name="Rettangolo arrotondato 12">
            <a:extLst>
              <a:ext uri="{FF2B5EF4-FFF2-40B4-BE49-F238E27FC236}">
                <a16:creationId xmlns:a16="http://schemas.microsoft.com/office/drawing/2014/main" id="{26979F40-A43F-64B2-F122-0442914A43DD}"/>
              </a:ext>
            </a:extLst>
          </p:cNvPr>
          <p:cNvSpPr/>
          <p:nvPr/>
        </p:nvSpPr>
        <p:spPr>
          <a:xfrm>
            <a:off x="6248400" y="2443842"/>
            <a:ext cx="4772467" cy="2498350"/>
          </a:xfrm>
          <a:prstGeom prst="roundRect">
            <a:avLst>
              <a:gd name="adj" fmla="val 10000"/>
            </a:avLst>
          </a:prstGeom>
          <a:solidFill>
            <a:srgbClr val="7FA4A2"/>
          </a:solidFill>
          <a:ln>
            <a:solidFill>
              <a:srgbClr val="FFFFFF"/>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p:style>
        <p:txBody>
          <a:bodyPr lIns="90000" tIns="45000" rIns="90000" bIns="45000" anchor="t">
            <a:noAutofit/>
          </a:bodyPr>
          <a:lstStyle/>
          <a:p>
            <a:pPr algn="ctr">
              <a:lnSpc>
                <a:spcPct val="100000"/>
              </a:lnSpc>
              <a:spcBef>
                <a:spcPts val="601"/>
              </a:spcBef>
              <a:buNone/>
            </a:pPr>
            <a:endParaRPr lang="it-IT" sz="4000" b="0" strike="noStrike" spc="-1" dirty="0">
              <a:latin typeface="Arial"/>
            </a:endParaRPr>
          </a:p>
        </p:txBody>
      </p:sp>
      <p:pic>
        <p:nvPicPr>
          <p:cNvPr id="1030" name="Picture 6" descr="Quanto vale l'agroalimentare italiano | CREA futuro">
            <a:extLst>
              <a:ext uri="{FF2B5EF4-FFF2-40B4-BE49-F238E27FC236}">
                <a16:creationId xmlns:a16="http://schemas.microsoft.com/office/drawing/2014/main" id="{36231FFC-1178-FCA8-E17F-DA556BA7B4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858" y="2983512"/>
            <a:ext cx="4277551" cy="1195775"/>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15">
            <a:extLst>
              <a:ext uri="{FF2B5EF4-FFF2-40B4-BE49-F238E27FC236}">
                <a16:creationId xmlns:a16="http://schemas.microsoft.com/office/drawing/2014/main" id="{088B6860-89A1-8410-32F9-11598C60D266}"/>
              </a:ext>
            </a:extLst>
          </p:cNvPr>
          <p:cNvSpPr/>
          <p:nvPr/>
        </p:nvSpPr>
        <p:spPr>
          <a:xfrm>
            <a:off x="1470780" y="502727"/>
            <a:ext cx="8945640" cy="7679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4400" b="1" spc="-1" dirty="0">
                <a:solidFill>
                  <a:srgbClr val="DD7A1F"/>
                </a:solidFill>
                <a:latin typeface="Abadi MT Condensed Light"/>
              </a:rPr>
              <a:t>Bandi SSL 2023 - 2027</a:t>
            </a:r>
            <a:endParaRPr lang="it-IT" sz="4400" b="0" strike="noStrike" spc="-1" dirty="0">
              <a:latin typeface="Arial"/>
            </a:endParaRPr>
          </a:p>
        </p:txBody>
      </p:sp>
    </p:spTree>
    <p:extLst>
      <p:ext uri="{BB962C8B-B14F-4D97-AF65-F5344CB8AC3E}">
        <p14:creationId xmlns:p14="http://schemas.microsoft.com/office/powerpoint/2010/main" val="188763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F5E26-084E-A090-E0D0-54B5D452F53C}"/>
            </a:ext>
          </a:extLst>
        </p:cNvPr>
        <p:cNvGrpSpPr/>
        <p:nvPr/>
      </p:nvGrpSpPr>
      <p:grpSpPr>
        <a:xfrm>
          <a:off x="0" y="0"/>
          <a:ext cx="0" cy="0"/>
          <a:chOff x="0" y="0"/>
          <a:chExt cx="0" cy="0"/>
        </a:xfrm>
      </p:grpSpPr>
      <p:pic>
        <p:nvPicPr>
          <p:cNvPr id="464" name="Immagine 4">
            <a:extLst>
              <a:ext uri="{FF2B5EF4-FFF2-40B4-BE49-F238E27FC236}">
                <a16:creationId xmlns:a16="http://schemas.microsoft.com/office/drawing/2014/main" id="{521F9AA5-EE13-8BF6-F0C4-10E7EB273AF3}"/>
              </a:ext>
            </a:extLst>
          </p:cNvPr>
          <p:cNvPicPr/>
          <p:nvPr/>
        </p:nvPicPr>
        <p:blipFill>
          <a:blip r:embed="rId3"/>
          <a:stretch/>
        </p:blipFill>
        <p:spPr>
          <a:xfrm rot="5400000">
            <a:off x="8254080" y="3031200"/>
            <a:ext cx="6969600" cy="906120"/>
          </a:xfrm>
          <a:prstGeom prst="rect">
            <a:avLst/>
          </a:prstGeom>
          <a:ln w="0">
            <a:noFill/>
          </a:ln>
        </p:spPr>
      </p:pic>
      <p:pic>
        <p:nvPicPr>
          <p:cNvPr id="465" name="Immagine 5" descr="Immagine che contiene Elementi grafici, Carattere, clipart, simbolo&#10;&#10;Descrizione generata automaticamente">
            <a:extLst>
              <a:ext uri="{FF2B5EF4-FFF2-40B4-BE49-F238E27FC236}">
                <a16:creationId xmlns:a16="http://schemas.microsoft.com/office/drawing/2014/main" id="{E6D3F83B-A114-3EDE-31BB-4E2A9A4ECE31}"/>
              </a:ext>
            </a:extLst>
          </p:cNvPr>
          <p:cNvPicPr/>
          <p:nvPr/>
        </p:nvPicPr>
        <p:blipFill>
          <a:blip r:embed="rId4"/>
          <a:stretch/>
        </p:blipFill>
        <p:spPr>
          <a:xfrm>
            <a:off x="252360" y="239760"/>
            <a:ext cx="1199520" cy="971280"/>
          </a:xfrm>
          <a:prstGeom prst="rect">
            <a:avLst/>
          </a:prstGeom>
          <a:ln w="0">
            <a:noFill/>
          </a:ln>
        </p:spPr>
      </p:pic>
      <p:grpSp>
        <p:nvGrpSpPr>
          <p:cNvPr id="466" name="Group 15">
            <a:extLst>
              <a:ext uri="{FF2B5EF4-FFF2-40B4-BE49-F238E27FC236}">
                <a16:creationId xmlns:a16="http://schemas.microsoft.com/office/drawing/2014/main" id="{97CD8097-8770-54F4-38C6-9429D6957F22}"/>
              </a:ext>
            </a:extLst>
          </p:cNvPr>
          <p:cNvGrpSpPr/>
          <p:nvPr/>
        </p:nvGrpSpPr>
        <p:grpSpPr>
          <a:xfrm>
            <a:off x="987586" y="6071787"/>
            <a:ext cx="4772520" cy="694440"/>
            <a:chOff x="193680" y="6089760"/>
            <a:chExt cx="4772520" cy="694440"/>
          </a:xfrm>
        </p:grpSpPr>
        <p:pic>
          <p:nvPicPr>
            <p:cNvPr id="467" name="Picture 12">
              <a:extLst>
                <a:ext uri="{FF2B5EF4-FFF2-40B4-BE49-F238E27FC236}">
                  <a16:creationId xmlns:a16="http://schemas.microsoft.com/office/drawing/2014/main" id="{B39F3A27-04D7-3475-DF89-40133D9D0EB9}"/>
                </a:ext>
              </a:extLst>
            </p:cNvPr>
            <p:cNvPicPr/>
            <p:nvPr/>
          </p:nvPicPr>
          <p:blipFill>
            <a:blip r:embed="rId5"/>
            <a:stretch/>
          </p:blipFill>
          <p:spPr>
            <a:xfrm>
              <a:off x="193680" y="6089760"/>
              <a:ext cx="3933000" cy="694440"/>
            </a:xfrm>
            <a:prstGeom prst="rect">
              <a:avLst/>
            </a:prstGeom>
            <a:ln w="0">
              <a:noFill/>
            </a:ln>
          </p:spPr>
        </p:pic>
        <p:pic>
          <p:nvPicPr>
            <p:cNvPr id="468" name="Picture 14">
              <a:extLst>
                <a:ext uri="{FF2B5EF4-FFF2-40B4-BE49-F238E27FC236}">
                  <a16:creationId xmlns:a16="http://schemas.microsoft.com/office/drawing/2014/main" id="{002177C7-FCB7-FE23-95C3-4222CB5C974D}"/>
                </a:ext>
              </a:extLst>
            </p:cNvPr>
            <p:cNvPicPr/>
            <p:nvPr/>
          </p:nvPicPr>
          <p:blipFill>
            <a:blip r:embed="rId6"/>
            <a:stretch/>
          </p:blipFill>
          <p:spPr>
            <a:xfrm>
              <a:off x="4461480" y="6198840"/>
              <a:ext cx="504720" cy="531360"/>
            </a:xfrm>
            <a:prstGeom prst="rect">
              <a:avLst/>
            </a:prstGeom>
            <a:ln w="0">
              <a:noFill/>
            </a:ln>
          </p:spPr>
        </p:pic>
      </p:grpSp>
      <p:pic>
        <p:nvPicPr>
          <p:cNvPr id="473" name="Immagine 13">
            <a:extLst>
              <a:ext uri="{FF2B5EF4-FFF2-40B4-BE49-F238E27FC236}">
                <a16:creationId xmlns:a16="http://schemas.microsoft.com/office/drawing/2014/main" id="{84F8CC46-5FB2-5162-7935-0924916CA386}"/>
              </a:ext>
            </a:extLst>
          </p:cNvPr>
          <p:cNvPicPr/>
          <p:nvPr/>
        </p:nvPicPr>
        <p:blipFill>
          <a:blip r:embed="rId7"/>
          <a:stretch/>
        </p:blipFill>
        <p:spPr>
          <a:xfrm>
            <a:off x="6248400" y="6115320"/>
            <a:ext cx="2336760" cy="698400"/>
          </a:xfrm>
          <a:prstGeom prst="rect">
            <a:avLst/>
          </a:prstGeom>
          <a:ln w="0">
            <a:noFill/>
          </a:ln>
        </p:spPr>
      </p:pic>
      <p:sp>
        <p:nvSpPr>
          <p:cNvPr id="474" name="Rettangolo 7">
            <a:extLst>
              <a:ext uri="{FF2B5EF4-FFF2-40B4-BE49-F238E27FC236}">
                <a16:creationId xmlns:a16="http://schemas.microsoft.com/office/drawing/2014/main" id="{F79D80A1-A09F-E89D-9E0C-2F502C5EA9A6}"/>
              </a:ext>
            </a:extLst>
          </p:cNvPr>
          <p:cNvSpPr/>
          <p:nvPr/>
        </p:nvSpPr>
        <p:spPr>
          <a:xfrm>
            <a:off x="234115" y="1610874"/>
            <a:ext cx="5890020" cy="373033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it-IT" sz="3200" spc="-1" dirty="0">
                <a:solidFill>
                  <a:srgbClr val="000000"/>
                </a:solidFill>
                <a:latin typeface="Abadi MT Condensed Light" panose="020B0306030101010103" pitchFamily="34" charset="77"/>
              </a:rPr>
              <a:t>Bandi per le imprese in filiera:</a:t>
            </a:r>
          </a:p>
          <a:p>
            <a:pPr algn="ctr">
              <a:lnSpc>
                <a:spcPct val="100000"/>
              </a:lnSpc>
              <a:buNone/>
            </a:pPr>
            <a:endParaRPr lang="it-IT" sz="1050" spc="-1" dirty="0">
              <a:solidFill>
                <a:srgbClr val="000000"/>
              </a:solidFill>
              <a:latin typeface="Abadi MT Condensed Light" panose="020B0306030101010103" pitchFamily="34" charset="77"/>
            </a:endParaRPr>
          </a:p>
          <a:p>
            <a:endParaRPr lang="it-IT" sz="200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SRD13 (Imprese di trasformazione - investimenti per la trasformazione e commercializzazione dei prodotti agricoli) Intensità aiuto: 40% (allegato I);</a:t>
            </a:r>
          </a:p>
          <a:p>
            <a:endParaRPr lang="it-IT" sz="200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SRD 14_b  (Imprese non agricole - investimenti in ambito artigianale e produttivo) Intensità aiuto: 40% + 10% (zone di montagna);</a:t>
            </a:r>
          </a:p>
          <a:p>
            <a:pPr marL="457200" indent="-457200">
              <a:buFont typeface="Wingdings" pitchFamily="2" charset="2"/>
              <a:buChar char="Ø"/>
            </a:pPr>
            <a:endParaRPr lang="it-IT" sz="1400" spc="-1" dirty="0">
              <a:solidFill>
                <a:srgbClr val="000000"/>
              </a:solidFill>
              <a:latin typeface="Abadi MT Condensed Light" panose="020B0306030101010103" pitchFamily="34" charset="77"/>
            </a:endParaRPr>
          </a:p>
          <a:p>
            <a:pPr>
              <a:lnSpc>
                <a:spcPct val="100000"/>
              </a:lnSpc>
              <a:buNone/>
            </a:pPr>
            <a:endParaRPr lang="it-IT" sz="2000" b="0" strike="noStrike" spc="-1" dirty="0">
              <a:latin typeface="Arial"/>
            </a:endParaRPr>
          </a:p>
        </p:txBody>
      </p:sp>
      <p:sp>
        <p:nvSpPr>
          <p:cNvPr id="2" name="AutoShape 2">
            <a:extLst>
              <a:ext uri="{FF2B5EF4-FFF2-40B4-BE49-F238E27FC236}">
                <a16:creationId xmlns:a16="http://schemas.microsoft.com/office/drawing/2014/main" id="{C349E21F-2D84-672D-8078-0C5906E136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a:extLst>
              <a:ext uri="{FF2B5EF4-FFF2-40B4-BE49-F238E27FC236}">
                <a16:creationId xmlns:a16="http://schemas.microsoft.com/office/drawing/2014/main" id="{0816405C-742E-AFD0-3388-16FB9CBF000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Rettangolo 7">
            <a:extLst>
              <a:ext uri="{FF2B5EF4-FFF2-40B4-BE49-F238E27FC236}">
                <a16:creationId xmlns:a16="http://schemas.microsoft.com/office/drawing/2014/main" id="{B169A002-05BF-139E-DE40-5C01CEB23F2D}"/>
              </a:ext>
            </a:extLst>
          </p:cNvPr>
          <p:cNvSpPr/>
          <p:nvPr/>
        </p:nvSpPr>
        <p:spPr>
          <a:xfrm>
            <a:off x="6425337" y="1620965"/>
            <a:ext cx="4353078" cy="37918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it-IT" sz="2800" spc="-1" dirty="0">
                <a:solidFill>
                  <a:srgbClr val="00B050"/>
                </a:solidFill>
                <a:latin typeface="Abadi MT Condensed Light" panose="020B0306030101010103" pitchFamily="34" charset="77"/>
              </a:rPr>
              <a:t>Caratteristiche principali:</a:t>
            </a:r>
          </a:p>
          <a:p>
            <a:pPr algn="ctr">
              <a:lnSpc>
                <a:spcPct val="100000"/>
              </a:lnSpc>
              <a:buNone/>
            </a:pPr>
            <a:endParaRPr lang="it-IT" sz="1050" spc="-1" dirty="0">
              <a:solidFill>
                <a:srgbClr val="000000"/>
              </a:solidFill>
              <a:latin typeface="Abadi MT Condensed Light" panose="020B0306030101010103" pitchFamily="34" charset="77"/>
            </a:endParaRPr>
          </a:p>
          <a:p>
            <a:pPr marL="457200" indent="-457200">
              <a:lnSpc>
                <a:spcPct val="100000"/>
              </a:lnSpc>
              <a:buFont typeface="Arial" panose="020B0604020202020204" pitchFamily="34" charset="0"/>
              <a:buChar char="•"/>
            </a:pPr>
            <a:r>
              <a:rPr lang="it-IT" spc="-1" dirty="0">
                <a:solidFill>
                  <a:srgbClr val="000000"/>
                </a:solidFill>
                <a:latin typeface="Abadi MT Condensed Light" panose="020B0306030101010103" pitchFamily="34" charset="77"/>
              </a:rPr>
              <a:t>deve essere presentato in forma associata (accordo di filiera) da un minimo di tre soggetti, di cui almeno due beneficiari diretti;</a:t>
            </a:r>
          </a:p>
          <a:p>
            <a:pPr marL="457200" indent="-457200">
              <a:buFont typeface="Arial" panose="020B0604020202020204" pitchFamily="34" charset="0"/>
              <a:buChar char="•"/>
            </a:pPr>
            <a:r>
              <a:rPr lang="it-IT" spc="-1" dirty="0">
                <a:solidFill>
                  <a:srgbClr val="000000"/>
                </a:solidFill>
                <a:latin typeface="Abadi MT Condensed Light" panose="020B0306030101010103" pitchFamily="34" charset="77"/>
              </a:rPr>
              <a:t>I beneficiari e i partecipanti indiretti (non beneficiari) dovranno obbligatoriamente partecipare alle attività informative organizzate dal GAL;</a:t>
            </a:r>
          </a:p>
          <a:p>
            <a:pPr marL="457200" indent="-457200">
              <a:lnSpc>
                <a:spcPct val="100000"/>
              </a:lnSpc>
              <a:buFont typeface="Arial" panose="020B0604020202020204" pitchFamily="34" charset="0"/>
              <a:buChar char="•"/>
            </a:pPr>
            <a:r>
              <a:rPr lang="it-IT" spc="-1" dirty="0">
                <a:solidFill>
                  <a:srgbClr val="000000"/>
                </a:solidFill>
                <a:latin typeface="Abadi MT Condensed Light" panose="020B0306030101010103" pitchFamily="34" charset="77"/>
              </a:rPr>
              <a:t>Sovvenzione in conto capitale;</a:t>
            </a:r>
          </a:p>
          <a:p>
            <a:pPr marL="457200" indent="-457200">
              <a:lnSpc>
                <a:spcPct val="100000"/>
              </a:lnSpc>
              <a:buFont typeface="Arial" panose="020B0604020202020204" pitchFamily="34" charset="0"/>
              <a:buChar char="•"/>
            </a:pPr>
            <a:r>
              <a:rPr lang="it-IT" spc="-1" dirty="0">
                <a:solidFill>
                  <a:srgbClr val="000000"/>
                </a:solidFill>
                <a:latin typeface="Abadi MT Condensed Light" panose="020B0306030101010103" pitchFamily="34" charset="77"/>
              </a:rPr>
              <a:t>Ammissibilità delle spese dopo la presentazione della domanda di sostegno;</a:t>
            </a:r>
          </a:p>
          <a:p>
            <a:pPr marL="457200" indent="-457200">
              <a:lnSpc>
                <a:spcPct val="100000"/>
              </a:lnSpc>
              <a:buFont typeface="Arial" panose="020B0604020202020204" pitchFamily="34" charset="0"/>
              <a:buChar char="•"/>
            </a:pPr>
            <a:r>
              <a:rPr lang="it-IT" spc="-1" dirty="0">
                <a:solidFill>
                  <a:srgbClr val="000000"/>
                </a:solidFill>
                <a:latin typeface="Abadi MT Condensed Light" panose="020B0306030101010103" pitchFamily="34" charset="77"/>
              </a:rPr>
              <a:t>Mantenere gli investimenti nei successivi 5 anni.</a:t>
            </a:r>
          </a:p>
        </p:txBody>
      </p:sp>
      <p:sp>
        <p:nvSpPr>
          <p:cNvPr id="471" name="Rettangolo arrotondato 12">
            <a:extLst>
              <a:ext uri="{FF2B5EF4-FFF2-40B4-BE49-F238E27FC236}">
                <a16:creationId xmlns:a16="http://schemas.microsoft.com/office/drawing/2014/main" id="{A05CC29D-DCC3-AFB0-DD71-3C8A3EB1AC91}"/>
              </a:ext>
            </a:extLst>
          </p:cNvPr>
          <p:cNvSpPr/>
          <p:nvPr/>
        </p:nvSpPr>
        <p:spPr>
          <a:xfrm>
            <a:off x="1941249" y="4738174"/>
            <a:ext cx="4085157" cy="1326111"/>
          </a:xfrm>
          <a:prstGeom prst="roundRect">
            <a:avLst>
              <a:gd name="adj" fmla="val 10000"/>
            </a:avLst>
          </a:prstGeom>
          <a:solidFill>
            <a:srgbClr val="7FA4A2"/>
          </a:solidFill>
          <a:ln>
            <a:solidFill>
              <a:srgbClr val="FFFFFF"/>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p:style>
        <p:txBody>
          <a:bodyPr lIns="90000" tIns="45000" rIns="90000" bIns="45000" anchor="t">
            <a:noAutofit/>
          </a:bodyPr>
          <a:lstStyle/>
          <a:p>
            <a:pPr algn="ctr">
              <a:lnSpc>
                <a:spcPct val="100000"/>
              </a:lnSpc>
              <a:spcBef>
                <a:spcPts val="601"/>
              </a:spcBef>
              <a:buNone/>
            </a:pPr>
            <a:endParaRPr lang="it-IT" sz="4000" b="0" strike="noStrike" spc="-1" dirty="0">
              <a:latin typeface="Arial"/>
            </a:endParaRPr>
          </a:p>
        </p:txBody>
      </p:sp>
      <p:pic>
        <p:nvPicPr>
          <p:cNvPr id="1030" name="Picture 6" descr="Quanto vale l'agroalimentare italiano | CREA futuro">
            <a:extLst>
              <a:ext uri="{FF2B5EF4-FFF2-40B4-BE49-F238E27FC236}">
                <a16:creationId xmlns:a16="http://schemas.microsoft.com/office/drawing/2014/main" id="{C76F4EB4-698B-DF4C-CF08-BE9B90237C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9605" y="4904095"/>
            <a:ext cx="3556715" cy="994268"/>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15">
            <a:extLst>
              <a:ext uri="{FF2B5EF4-FFF2-40B4-BE49-F238E27FC236}">
                <a16:creationId xmlns:a16="http://schemas.microsoft.com/office/drawing/2014/main" id="{6B63C112-B237-98F8-564A-21A42578A846}"/>
              </a:ext>
            </a:extLst>
          </p:cNvPr>
          <p:cNvSpPr/>
          <p:nvPr/>
        </p:nvSpPr>
        <p:spPr>
          <a:xfrm>
            <a:off x="1470780" y="502727"/>
            <a:ext cx="8945640" cy="7679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4400" b="1" spc="-1" dirty="0">
                <a:solidFill>
                  <a:srgbClr val="DD7A1F"/>
                </a:solidFill>
                <a:latin typeface="Abadi MT Condensed Light"/>
              </a:rPr>
              <a:t>Bandi SSL 2023 - 2027</a:t>
            </a:r>
            <a:endParaRPr lang="it-IT" sz="4400" b="0" strike="noStrike" spc="-1" dirty="0">
              <a:latin typeface="Arial"/>
            </a:endParaRPr>
          </a:p>
        </p:txBody>
      </p:sp>
    </p:spTree>
    <p:extLst>
      <p:ext uri="{BB962C8B-B14F-4D97-AF65-F5344CB8AC3E}">
        <p14:creationId xmlns:p14="http://schemas.microsoft.com/office/powerpoint/2010/main" val="647131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EE17C-73A8-D4C3-65B9-C82B56E36D8B}"/>
            </a:ext>
          </a:extLst>
        </p:cNvPr>
        <p:cNvGrpSpPr/>
        <p:nvPr/>
      </p:nvGrpSpPr>
      <p:grpSpPr>
        <a:xfrm>
          <a:off x="0" y="0"/>
          <a:ext cx="0" cy="0"/>
          <a:chOff x="0" y="0"/>
          <a:chExt cx="0" cy="0"/>
        </a:xfrm>
      </p:grpSpPr>
      <p:pic>
        <p:nvPicPr>
          <p:cNvPr id="464" name="Immagine 4">
            <a:extLst>
              <a:ext uri="{FF2B5EF4-FFF2-40B4-BE49-F238E27FC236}">
                <a16:creationId xmlns:a16="http://schemas.microsoft.com/office/drawing/2014/main" id="{9A04D728-BA2B-2420-1C28-6D521BEE0641}"/>
              </a:ext>
            </a:extLst>
          </p:cNvPr>
          <p:cNvPicPr/>
          <p:nvPr/>
        </p:nvPicPr>
        <p:blipFill>
          <a:blip r:embed="rId3"/>
          <a:stretch/>
        </p:blipFill>
        <p:spPr>
          <a:xfrm rot="5400000">
            <a:off x="8254080" y="3031200"/>
            <a:ext cx="6969600" cy="906120"/>
          </a:xfrm>
          <a:prstGeom prst="rect">
            <a:avLst/>
          </a:prstGeom>
          <a:ln w="0">
            <a:noFill/>
          </a:ln>
        </p:spPr>
      </p:pic>
      <p:pic>
        <p:nvPicPr>
          <p:cNvPr id="465" name="Immagine 5" descr="Immagine che contiene Elementi grafici, Carattere, clipart, simbolo&#10;&#10;Descrizione generata automaticamente">
            <a:extLst>
              <a:ext uri="{FF2B5EF4-FFF2-40B4-BE49-F238E27FC236}">
                <a16:creationId xmlns:a16="http://schemas.microsoft.com/office/drawing/2014/main" id="{76D05EFD-52A7-044A-E559-2EF059EA3BF3}"/>
              </a:ext>
            </a:extLst>
          </p:cNvPr>
          <p:cNvPicPr/>
          <p:nvPr/>
        </p:nvPicPr>
        <p:blipFill>
          <a:blip r:embed="rId4"/>
          <a:stretch/>
        </p:blipFill>
        <p:spPr>
          <a:xfrm>
            <a:off x="252360" y="239760"/>
            <a:ext cx="1199520" cy="971280"/>
          </a:xfrm>
          <a:prstGeom prst="rect">
            <a:avLst/>
          </a:prstGeom>
          <a:ln w="0">
            <a:noFill/>
          </a:ln>
        </p:spPr>
      </p:pic>
      <p:grpSp>
        <p:nvGrpSpPr>
          <p:cNvPr id="466" name="Group 15">
            <a:extLst>
              <a:ext uri="{FF2B5EF4-FFF2-40B4-BE49-F238E27FC236}">
                <a16:creationId xmlns:a16="http://schemas.microsoft.com/office/drawing/2014/main" id="{BC749C98-58E6-7211-539F-38603E33460D}"/>
              </a:ext>
            </a:extLst>
          </p:cNvPr>
          <p:cNvGrpSpPr/>
          <p:nvPr/>
        </p:nvGrpSpPr>
        <p:grpSpPr>
          <a:xfrm>
            <a:off x="987586" y="6071787"/>
            <a:ext cx="4772520" cy="694440"/>
            <a:chOff x="193680" y="6089760"/>
            <a:chExt cx="4772520" cy="694440"/>
          </a:xfrm>
        </p:grpSpPr>
        <p:pic>
          <p:nvPicPr>
            <p:cNvPr id="467" name="Picture 12">
              <a:extLst>
                <a:ext uri="{FF2B5EF4-FFF2-40B4-BE49-F238E27FC236}">
                  <a16:creationId xmlns:a16="http://schemas.microsoft.com/office/drawing/2014/main" id="{1293D323-11CB-82DC-52FD-4B5C903BFAAE}"/>
                </a:ext>
              </a:extLst>
            </p:cNvPr>
            <p:cNvPicPr/>
            <p:nvPr/>
          </p:nvPicPr>
          <p:blipFill>
            <a:blip r:embed="rId5"/>
            <a:stretch/>
          </p:blipFill>
          <p:spPr>
            <a:xfrm>
              <a:off x="193680" y="6089760"/>
              <a:ext cx="3933000" cy="694440"/>
            </a:xfrm>
            <a:prstGeom prst="rect">
              <a:avLst/>
            </a:prstGeom>
            <a:ln w="0">
              <a:noFill/>
            </a:ln>
          </p:spPr>
        </p:pic>
        <p:pic>
          <p:nvPicPr>
            <p:cNvPr id="468" name="Picture 14">
              <a:extLst>
                <a:ext uri="{FF2B5EF4-FFF2-40B4-BE49-F238E27FC236}">
                  <a16:creationId xmlns:a16="http://schemas.microsoft.com/office/drawing/2014/main" id="{15DC19FF-A2B3-4BEB-85CD-E9CA06407EEB}"/>
                </a:ext>
              </a:extLst>
            </p:cNvPr>
            <p:cNvPicPr/>
            <p:nvPr/>
          </p:nvPicPr>
          <p:blipFill>
            <a:blip r:embed="rId6"/>
            <a:stretch/>
          </p:blipFill>
          <p:spPr>
            <a:xfrm>
              <a:off x="4461480" y="6198840"/>
              <a:ext cx="504720" cy="531360"/>
            </a:xfrm>
            <a:prstGeom prst="rect">
              <a:avLst/>
            </a:prstGeom>
            <a:ln w="0">
              <a:noFill/>
            </a:ln>
          </p:spPr>
        </p:pic>
      </p:grpSp>
      <p:sp>
        <p:nvSpPr>
          <p:cNvPr id="471" name="Rettangolo arrotondato 12">
            <a:extLst>
              <a:ext uri="{FF2B5EF4-FFF2-40B4-BE49-F238E27FC236}">
                <a16:creationId xmlns:a16="http://schemas.microsoft.com/office/drawing/2014/main" id="{16DAF452-B513-E617-DC6A-84A77BB6B1BE}"/>
              </a:ext>
            </a:extLst>
          </p:cNvPr>
          <p:cNvSpPr/>
          <p:nvPr/>
        </p:nvSpPr>
        <p:spPr>
          <a:xfrm>
            <a:off x="6553200" y="1686632"/>
            <a:ext cx="4143153" cy="3789536"/>
          </a:xfrm>
          <a:prstGeom prst="roundRect">
            <a:avLst>
              <a:gd name="adj" fmla="val 10000"/>
            </a:avLst>
          </a:prstGeom>
          <a:solidFill>
            <a:srgbClr val="7FA4A2"/>
          </a:solidFill>
          <a:ln>
            <a:solidFill>
              <a:srgbClr val="FFFFFF"/>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p:style>
        <p:txBody>
          <a:bodyPr lIns="90000" tIns="45000" rIns="90000" bIns="45000" anchor="t">
            <a:noAutofit/>
          </a:bodyPr>
          <a:lstStyle/>
          <a:p>
            <a:pPr algn="ctr">
              <a:lnSpc>
                <a:spcPct val="100000"/>
              </a:lnSpc>
              <a:spcBef>
                <a:spcPts val="601"/>
              </a:spcBef>
              <a:buNone/>
            </a:pPr>
            <a:endParaRPr lang="it-IT" sz="4000" b="0" strike="noStrike" spc="-1" dirty="0">
              <a:latin typeface="Arial"/>
            </a:endParaRPr>
          </a:p>
        </p:txBody>
      </p:sp>
      <p:pic>
        <p:nvPicPr>
          <p:cNvPr id="473" name="Immagine 13">
            <a:extLst>
              <a:ext uri="{FF2B5EF4-FFF2-40B4-BE49-F238E27FC236}">
                <a16:creationId xmlns:a16="http://schemas.microsoft.com/office/drawing/2014/main" id="{93CAC836-093C-7629-2C46-3D0C0E16BB43}"/>
              </a:ext>
            </a:extLst>
          </p:cNvPr>
          <p:cNvPicPr/>
          <p:nvPr/>
        </p:nvPicPr>
        <p:blipFill>
          <a:blip r:embed="rId7"/>
          <a:stretch/>
        </p:blipFill>
        <p:spPr>
          <a:xfrm>
            <a:off x="6248400" y="6115320"/>
            <a:ext cx="2336760" cy="698400"/>
          </a:xfrm>
          <a:prstGeom prst="rect">
            <a:avLst/>
          </a:prstGeom>
          <a:ln w="0">
            <a:noFill/>
          </a:ln>
        </p:spPr>
      </p:pic>
      <p:sp>
        <p:nvSpPr>
          <p:cNvPr id="474" name="Rettangolo 7">
            <a:extLst>
              <a:ext uri="{FF2B5EF4-FFF2-40B4-BE49-F238E27FC236}">
                <a16:creationId xmlns:a16="http://schemas.microsoft.com/office/drawing/2014/main" id="{3D0FD591-6214-93FF-C9A3-EF2EC209B7EC}"/>
              </a:ext>
            </a:extLst>
          </p:cNvPr>
          <p:cNvSpPr/>
          <p:nvPr/>
        </p:nvSpPr>
        <p:spPr>
          <a:xfrm>
            <a:off x="244349" y="1349020"/>
            <a:ext cx="5890020" cy="52692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it-IT" sz="3200" spc="-1" dirty="0">
                <a:solidFill>
                  <a:srgbClr val="000000"/>
                </a:solidFill>
                <a:latin typeface="Abadi MT Condensed Light" panose="020B0306030101010103" pitchFamily="34" charset="77"/>
              </a:rPr>
              <a:t>Bandi per enti pubblici:</a:t>
            </a:r>
          </a:p>
          <a:p>
            <a:pPr algn="ctr">
              <a:lnSpc>
                <a:spcPct val="100000"/>
              </a:lnSpc>
              <a:buNone/>
            </a:pPr>
            <a:endParaRPr lang="it-IT" sz="105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SRD07_4 (Soggetti pubblici singoli o associati - Investimenti in infrastrutture turistiche in via di definizione con la Regione) Intensità aiuto: 90%;</a:t>
            </a:r>
          </a:p>
          <a:p>
            <a:endParaRPr lang="it-IT" sz="200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SRD07_5 (Comuni Singoli e associati ed altri Enti Pubblici - Investimenti in infrastrutture ricreative pubbliche) Intensità aiuto: 90%;</a:t>
            </a:r>
          </a:p>
          <a:p>
            <a:endParaRPr lang="it-IT" sz="200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SRD08_2 (Soggetti pubblici o privati, in forma singola o associata - Produzione di energia elettrica e/o termica da fonti rinnovabili ad uso collettivo – azione accompagnamento) Intensità aiuto: 100% pubblici 90% privati; </a:t>
            </a:r>
          </a:p>
          <a:p>
            <a:endParaRPr lang="it-IT" sz="1400" spc="-1" dirty="0">
              <a:solidFill>
                <a:srgbClr val="000000"/>
              </a:solidFill>
              <a:highlight>
                <a:srgbClr val="FFFF00"/>
              </a:highlight>
              <a:latin typeface="Abadi MT Condensed Light" panose="020B0306030101010103" pitchFamily="34" charset="77"/>
            </a:endParaRPr>
          </a:p>
          <a:p>
            <a:pPr>
              <a:lnSpc>
                <a:spcPct val="100000"/>
              </a:lnSpc>
              <a:buNone/>
            </a:pPr>
            <a:endParaRPr lang="it-IT" sz="2000" b="0" strike="noStrike" spc="-1" dirty="0">
              <a:latin typeface="Arial"/>
            </a:endParaRPr>
          </a:p>
        </p:txBody>
      </p:sp>
      <p:sp>
        <p:nvSpPr>
          <p:cNvPr id="2" name="AutoShape 2">
            <a:extLst>
              <a:ext uri="{FF2B5EF4-FFF2-40B4-BE49-F238E27FC236}">
                <a16:creationId xmlns:a16="http://schemas.microsoft.com/office/drawing/2014/main" id="{8A6436B4-0106-8689-83B1-534E729B3E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a:extLst>
              <a:ext uri="{FF2B5EF4-FFF2-40B4-BE49-F238E27FC236}">
                <a16:creationId xmlns:a16="http://schemas.microsoft.com/office/drawing/2014/main" id="{24725086-B409-1D04-30EE-61DB57CF0B4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74" name="Picture 2" descr="Regione Autonoma della Sardegna - Enti pubblici">
            <a:extLst>
              <a:ext uri="{FF2B5EF4-FFF2-40B4-BE49-F238E27FC236}">
                <a16:creationId xmlns:a16="http://schemas.microsoft.com/office/drawing/2014/main" id="{47C750BA-F2E8-27D0-7F3C-BEE0AE7E1B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6694" y="2360310"/>
            <a:ext cx="3606800" cy="224790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15">
            <a:extLst>
              <a:ext uri="{FF2B5EF4-FFF2-40B4-BE49-F238E27FC236}">
                <a16:creationId xmlns:a16="http://schemas.microsoft.com/office/drawing/2014/main" id="{175A1729-8816-6FE0-A8A5-712A1396EB3A}"/>
              </a:ext>
            </a:extLst>
          </p:cNvPr>
          <p:cNvSpPr/>
          <p:nvPr/>
        </p:nvSpPr>
        <p:spPr>
          <a:xfrm>
            <a:off x="1442795" y="443053"/>
            <a:ext cx="8945640" cy="7679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4400" b="1" spc="-1" dirty="0">
                <a:solidFill>
                  <a:srgbClr val="DD7A1F"/>
                </a:solidFill>
                <a:latin typeface="Abadi MT Condensed Light"/>
              </a:rPr>
              <a:t>Bandi SSL 2023 - 2027</a:t>
            </a:r>
            <a:endParaRPr lang="it-IT" sz="4400" b="0" strike="noStrike" spc="-1" dirty="0">
              <a:latin typeface="Arial"/>
            </a:endParaRPr>
          </a:p>
        </p:txBody>
      </p:sp>
    </p:spTree>
    <p:extLst>
      <p:ext uri="{BB962C8B-B14F-4D97-AF65-F5344CB8AC3E}">
        <p14:creationId xmlns:p14="http://schemas.microsoft.com/office/powerpoint/2010/main" val="723615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043A2-C966-1BF5-8EB8-09EE9126721F}"/>
            </a:ext>
          </a:extLst>
        </p:cNvPr>
        <p:cNvGrpSpPr/>
        <p:nvPr/>
      </p:nvGrpSpPr>
      <p:grpSpPr>
        <a:xfrm>
          <a:off x="0" y="0"/>
          <a:ext cx="0" cy="0"/>
          <a:chOff x="0" y="0"/>
          <a:chExt cx="0" cy="0"/>
        </a:xfrm>
      </p:grpSpPr>
      <p:pic>
        <p:nvPicPr>
          <p:cNvPr id="464" name="Immagine 4">
            <a:extLst>
              <a:ext uri="{FF2B5EF4-FFF2-40B4-BE49-F238E27FC236}">
                <a16:creationId xmlns:a16="http://schemas.microsoft.com/office/drawing/2014/main" id="{20F01BE0-1CDD-2312-3706-B5E32DB4CAC2}"/>
              </a:ext>
            </a:extLst>
          </p:cNvPr>
          <p:cNvPicPr/>
          <p:nvPr/>
        </p:nvPicPr>
        <p:blipFill>
          <a:blip r:embed="rId3"/>
          <a:stretch/>
        </p:blipFill>
        <p:spPr>
          <a:xfrm rot="5400000">
            <a:off x="8254080" y="3031200"/>
            <a:ext cx="6969600" cy="906120"/>
          </a:xfrm>
          <a:prstGeom prst="rect">
            <a:avLst/>
          </a:prstGeom>
          <a:ln w="0">
            <a:noFill/>
          </a:ln>
        </p:spPr>
      </p:pic>
      <p:pic>
        <p:nvPicPr>
          <p:cNvPr id="465" name="Immagine 5" descr="Immagine che contiene Elementi grafici, Carattere, clipart, simbolo&#10;&#10;Descrizione generata automaticamente">
            <a:extLst>
              <a:ext uri="{FF2B5EF4-FFF2-40B4-BE49-F238E27FC236}">
                <a16:creationId xmlns:a16="http://schemas.microsoft.com/office/drawing/2014/main" id="{866FDFAA-AD55-F8CA-19FA-EB44F926224F}"/>
              </a:ext>
            </a:extLst>
          </p:cNvPr>
          <p:cNvPicPr/>
          <p:nvPr/>
        </p:nvPicPr>
        <p:blipFill>
          <a:blip r:embed="rId4"/>
          <a:stretch/>
        </p:blipFill>
        <p:spPr>
          <a:xfrm>
            <a:off x="252360" y="239760"/>
            <a:ext cx="1199520" cy="971280"/>
          </a:xfrm>
          <a:prstGeom prst="rect">
            <a:avLst/>
          </a:prstGeom>
          <a:ln w="0">
            <a:noFill/>
          </a:ln>
        </p:spPr>
      </p:pic>
      <p:grpSp>
        <p:nvGrpSpPr>
          <p:cNvPr id="466" name="Group 15">
            <a:extLst>
              <a:ext uri="{FF2B5EF4-FFF2-40B4-BE49-F238E27FC236}">
                <a16:creationId xmlns:a16="http://schemas.microsoft.com/office/drawing/2014/main" id="{8F216C20-9F7F-3038-633E-F13A05102892}"/>
              </a:ext>
            </a:extLst>
          </p:cNvPr>
          <p:cNvGrpSpPr/>
          <p:nvPr/>
        </p:nvGrpSpPr>
        <p:grpSpPr>
          <a:xfrm>
            <a:off x="987586" y="6071787"/>
            <a:ext cx="4772520" cy="694440"/>
            <a:chOff x="193680" y="6089760"/>
            <a:chExt cx="4772520" cy="694440"/>
          </a:xfrm>
        </p:grpSpPr>
        <p:pic>
          <p:nvPicPr>
            <p:cNvPr id="467" name="Picture 12">
              <a:extLst>
                <a:ext uri="{FF2B5EF4-FFF2-40B4-BE49-F238E27FC236}">
                  <a16:creationId xmlns:a16="http://schemas.microsoft.com/office/drawing/2014/main" id="{6A9133EA-5F85-20A1-2C4C-D93B515E11C0}"/>
                </a:ext>
              </a:extLst>
            </p:cNvPr>
            <p:cNvPicPr/>
            <p:nvPr/>
          </p:nvPicPr>
          <p:blipFill>
            <a:blip r:embed="rId5"/>
            <a:stretch/>
          </p:blipFill>
          <p:spPr>
            <a:xfrm>
              <a:off x="193680" y="6089760"/>
              <a:ext cx="3933000" cy="694440"/>
            </a:xfrm>
            <a:prstGeom prst="rect">
              <a:avLst/>
            </a:prstGeom>
            <a:ln w="0">
              <a:noFill/>
            </a:ln>
          </p:spPr>
        </p:pic>
        <p:pic>
          <p:nvPicPr>
            <p:cNvPr id="468" name="Picture 14">
              <a:extLst>
                <a:ext uri="{FF2B5EF4-FFF2-40B4-BE49-F238E27FC236}">
                  <a16:creationId xmlns:a16="http://schemas.microsoft.com/office/drawing/2014/main" id="{BD03EC6A-A6BD-0195-D91A-F7E13F35C2A6}"/>
                </a:ext>
              </a:extLst>
            </p:cNvPr>
            <p:cNvPicPr/>
            <p:nvPr/>
          </p:nvPicPr>
          <p:blipFill>
            <a:blip r:embed="rId6"/>
            <a:stretch/>
          </p:blipFill>
          <p:spPr>
            <a:xfrm>
              <a:off x="4461480" y="6198840"/>
              <a:ext cx="504720" cy="531360"/>
            </a:xfrm>
            <a:prstGeom prst="rect">
              <a:avLst/>
            </a:prstGeom>
            <a:ln w="0">
              <a:noFill/>
            </a:ln>
          </p:spPr>
        </p:pic>
      </p:grpSp>
      <p:sp>
        <p:nvSpPr>
          <p:cNvPr id="471" name="Rettangolo arrotondato 12">
            <a:extLst>
              <a:ext uri="{FF2B5EF4-FFF2-40B4-BE49-F238E27FC236}">
                <a16:creationId xmlns:a16="http://schemas.microsoft.com/office/drawing/2014/main" id="{476DBE02-B69D-5176-5BE8-383C0F17917A}"/>
              </a:ext>
            </a:extLst>
          </p:cNvPr>
          <p:cNvSpPr/>
          <p:nvPr/>
        </p:nvSpPr>
        <p:spPr>
          <a:xfrm>
            <a:off x="6732141" y="1459408"/>
            <a:ext cx="3307210" cy="2493468"/>
          </a:xfrm>
          <a:prstGeom prst="roundRect">
            <a:avLst>
              <a:gd name="adj" fmla="val 10000"/>
            </a:avLst>
          </a:prstGeom>
          <a:solidFill>
            <a:srgbClr val="7FA4A2"/>
          </a:solidFill>
          <a:ln>
            <a:solidFill>
              <a:srgbClr val="FFFFFF"/>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p:style>
        <p:txBody>
          <a:bodyPr lIns="90000" tIns="45000" rIns="90000" bIns="45000" anchor="t">
            <a:noAutofit/>
          </a:bodyPr>
          <a:lstStyle/>
          <a:p>
            <a:pPr algn="ctr">
              <a:lnSpc>
                <a:spcPct val="100000"/>
              </a:lnSpc>
              <a:spcBef>
                <a:spcPts val="601"/>
              </a:spcBef>
              <a:buNone/>
            </a:pPr>
            <a:endParaRPr lang="it-IT" sz="4000" b="0" strike="noStrike" spc="-1" dirty="0">
              <a:latin typeface="Arial"/>
            </a:endParaRPr>
          </a:p>
        </p:txBody>
      </p:sp>
      <p:pic>
        <p:nvPicPr>
          <p:cNvPr id="473" name="Immagine 13">
            <a:extLst>
              <a:ext uri="{FF2B5EF4-FFF2-40B4-BE49-F238E27FC236}">
                <a16:creationId xmlns:a16="http://schemas.microsoft.com/office/drawing/2014/main" id="{34B6F169-C8F7-7CEB-54C6-19EF9D8BB048}"/>
              </a:ext>
            </a:extLst>
          </p:cNvPr>
          <p:cNvPicPr/>
          <p:nvPr/>
        </p:nvPicPr>
        <p:blipFill>
          <a:blip r:embed="rId7"/>
          <a:stretch/>
        </p:blipFill>
        <p:spPr>
          <a:xfrm>
            <a:off x="6248400" y="6115320"/>
            <a:ext cx="2336760" cy="698400"/>
          </a:xfrm>
          <a:prstGeom prst="rect">
            <a:avLst/>
          </a:prstGeom>
          <a:ln w="0">
            <a:noFill/>
          </a:ln>
        </p:spPr>
      </p:pic>
      <p:sp>
        <p:nvSpPr>
          <p:cNvPr id="474" name="Rettangolo 7">
            <a:extLst>
              <a:ext uri="{FF2B5EF4-FFF2-40B4-BE49-F238E27FC236}">
                <a16:creationId xmlns:a16="http://schemas.microsoft.com/office/drawing/2014/main" id="{8522089E-ADB8-D42B-8892-76A70B3A1A6B}"/>
              </a:ext>
            </a:extLst>
          </p:cNvPr>
          <p:cNvSpPr/>
          <p:nvPr/>
        </p:nvSpPr>
        <p:spPr>
          <a:xfrm>
            <a:off x="294143" y="1133577"/>
            <a:ext cx="5890020" cy="39457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it-IT" sz="3200" spc="-1" dirty="0">
                <a:solidFill>
                  <a:srgbClr val="000000"/>
                </a:solidFill>
                <a:latin typeface="Abadi MT Condensed Light" panose="020B0306030101010103" pitchFamily="34" charset="77"/>
              </a:rPr>
              <a:t>Bandi per enti pubblici:</a:t>
            </a:r>
          </a:p>
          <a:p>
            <a:pPr algn="ctr">
              <a:lnSpc>
                <a:spcPct val="100000"/>
              </a:lnSpc>
              <a:buNone/>
            </a:pPr>
            <a:endParaRPr lang="it-IT" sz="1050" spc="-1" dirty="0">
              <a:solidFill>
                <a:srgbClr val="000000"/>
              </a:solidFill>
              <a:latin typeface="Abadi MT Condensed Light" panose="020B0306030101010103" pitchFamily="34" charset="77"/>
            </a:endParaRPr>
          </a:p>
          <a:p>
            <a:pPr marL="457200" indent="-457200">
              <a:buFont typeface="Wingdings" pitchFamily="2" charset="2"/>
              <a:buChar char="Ø"/>
            </a:pPr>
            <a:endParaRPr lang="it-IT" sz="140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SRD09_c (Enti pubblici - valorizzazione del patrimonio architettonico minore caratterizzante il paesaggio rurale – revisione manuali) Intensità aiuto: 100% pubblici 80% privati;</a:t>
            </a:r>
          </a:p>
          <a:p>
            <a:endParaRPr lang="it-IT" sz="2000" spc="-1" dirty="0">
              <a:solidFill>
                <a:srgbClr val="000000"/>
              </a:solidFill>
              <a:latin typeface="Abadi MT Condensed Light" panose="020B0306030101010103" pitchFamily="34" charset="77"/>
            </a:endParaRPr>
          </a:p>
          <a:p>
            <a:pPr marL="457200" indent="-457200">
              <a:buFont typeface="Wingdings" pitchFamily="2" charset="2"/>
              <a:buChar char="Ø"/>
            </a:pPr>
            <a:r>
              <a:rPr lang="it-IT" sz="2000" spc="-1" dirty="0">
                <a:solidFill>
                  <a:srgbClr val="000000"/>
                </a:solidFill>
                <a:latin typeface="Abadi MT Condensed Light" panose="020B0306030101010103" pitchFamily="34" charset="77"/>
              </a:rPr>
              <a:t>SRG07 (Smart Village - partenariati pubblico e/o privati di nuova costituzione che individuano un capofila) Intensità aiuto: 100%;</a:t>
            </a:r>
          </a:p>
          <a:p>
            <a:endParaRPr lang="it-IT" sz="1400" spc="-1" dirty="0">
              <a:solidFill>
                <a:srgbClr val="000000"/>
              </a:solidFill>
              <a:highlight>
                <a:srgbClr val="FFFF00"/>
              </a:highlight>
              <a:latin typeface="Abadi MT Condensed Light" panose="020B0306030101010103" pitchFamily="34" charset="77"/>
            </a:endParaRPr>
          </a:p>
          <a:p>
            <a:pPr>
              <a:lnSpc>
                <a:spcPct val="100000"/>
              </a:lnSpc>
              <a:buNone/>
            </a:pPr>
            <a:endParaRPr lang="it-IT" sz="2000" b="0" strike="noStrike" spc="-1" dirty="0">
              <a:latin typeface="Arial"/>
            </a:endParaRPr>
          </a:p>
        </p:txBody>
      </p:sp>
      <p:sp>
        <p:nvSpPr>
          <p:cNvPr id="2" name="AutoShape 2">
            <a:extLst>
              <a:ext uri="{FF2B5EF4-FFF2-40B4-BE49-F238E27FC236}">
                <a16:creationId xmlns:a16="http://schemas.microsoft.com/office/drawing/2014/main" id="{AAAFC431-5F29-9AAA-43FA-447DADCB77E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a:extLst>
              <a:ext uri="{FF2B5EF4-FFF2-40B4-BE49-F238E27FC236}">
                <a16:creationId xmlns:a16="http://schemas.microsoft.com/office/drawing/2014/main" id="{B2BECADE-ADAC-92C0-5FA0-1B45D351C43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Rettangolo 7">
            <a:extLst>
              <a:ext uri="{FF2B5EF4-FFF2-40B4-BE49-F238E27FC236}">
                <a16:creationId xmlns:a16="http://schemas.microsoft.com/office/drawing/2014/main" id="{776B212C-00A9-2904-2363-3F248C38268C}"/>
              </a:ext>
            </a:extLst>
          </p:cNvPr>
          <p:cNvSpPr/>
          <p:nvPr/>
        </p:nvSpPr>
        <p:spPr>
          <a:xfrm>
            <a:off x="6148455" y="4105276"/>
            <a:ext cx="4873409" cy="176826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it-IT" sz="2800" spc="-1" dirty="0">
                <a:solidFill>
                  <a:srgbClr val="00B050"/>
                </a:solidFill>
                <a:latin typeface="Abadi MT Condensed Light" panose="020B0306030101010103" pitchFamily="34" charset="77"/>
              </a:rPr>
              <a:t>Caratteristiche principali:</a:t>
            </a:r>
          </a:p>
          <a:p>
            <a:pPr algn="ctr">
              <a:lnSpc>
                <a:spcPct val="100000"/>
              </a:lnSpc>
              <a:buNone/>
            </a:pPr>
            <a:endParaRPr lang="it-IT" sz="900" spc="-1" dirty="0">
              <a:solidFill>
                <a:srgbClr val="000000"/>
              </a:solidFill>
              <a:latin typeface="Abadi MT Condensed Light" panose="020B0306030101010103" pitchFamily="34" charset="77"/>
            </a:endParaRPr>
          </a:p>
          <a:p>
            <a:pPr marL="457200" indent="-457200">
              <a:lnSpc>
                <a:spcPct val="100000"/>
              </a:lnSpc>
              <a:buFont typeface="Arial" panose="020B0604020202020204" pitchFamily="34" charset="0"/>
              <a:buChar char="•"/>
            </a:pPr>
            <a:r>
              <a:rPr lang="it-IT" spc="-1" dirty="0">
                <a:solidFill>
                  <a:srgbClr val="000000"/>
                </a:solidFill>
                <a:latin typeface="Abadi MT Condensed Light" panose="020B0306030101010103" pitchFamily="34" charset="77"/>
              </a:rPr>
              <a:t>Sovvenzione in conto capitale;</a:t>
            </a:r>
          </a:p>
          <a:p>
            <a:pPr marL="457200" indent="-457200">
              <a:lnSpc>
                <a:spcPct val="100000"/>
              </a:lnSpc>
              <a:buFont typeface="Arial" panose="020B0604020202020204" pitchFamily="34" charset="0"/>
              <a:buChar char="•"/>
            </a:pPr>
            <a:r>
              <a:rPr lang="it-IT" spc="-1" dirty="0">
                <a:solidFill>
                  <a:srgbClr val="000000"/>
                </a:solidFill>
                <a:latin typeface="Abadi MT Condensed Light" panose="020B0306030101010103" pitchFamily="34" charset="77"/>
              </a:rPr>
              <a:t>Ammissibilità delle spese dopo la presentazione della domanda di sostegno;</a:t>
            </a:r>
          </a:p>
          <a:p>
            <a:pPr marL="457200" indent="-457200">
              <a:lnSpc>
                <a:spcPct val="100000"/>
              </a:lnSpc>
              <a:buFont typeface="Arial" panose="020B0604020202020204" pitchFamily="34" charset="0"/>
              <a:buChar char="•"/>
            </a:pPr>
            <a:r>
              <a:rPr lang="it-IT" spc="-1" dirty="0">
                <a:solidFill>
                  <a:srgbClr val="000000"/>
                </a:solidFill>
                <a:latin typeface="Abadi MT Condensed Light" panose="020B0306030101010103" pitchFamily="34" charset="77"/>
              </a:rPr>
              <a:t>Mantenere gli investimenti nei successivi 5 anni;</a:t>
            </a:r>
            <a:endParaRPr lang="it-IT" sz="2000" spc="-1" dirty="0">
              <a:solidFill>
                <a:srgbClr val="000000"/>
              </a:solidFill>
              <a:latin typeface="Abadi MT Condensed Light" panose="020B0306030101010103" pitchFamily="34" charset="77"/>
            </a:endParaRPr>
          </a:p>
        </p:txBody>
      </p:sp>
      <p:pic>
        <p:nvPicPr>
          <p:cNvPr id="3074" name="Picture 2" descr="Regione Autonoma della Sardegna - Enti pubblici">
            <a:extLst>
              <a:ext uri="{FF2B5EF4-FFF2-40B4-BE49-F238E27FC236}">
                <a16:creationId xmlns:a16="http://schemas.microsoft.com/office/drawing/2014/main" id="{4274E108-3D5C-6B78-5614-26F6B58F74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1548" y="1861938"/>
            <a:ext cx="2758910" cy="1719462"/>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15">
            <a:extLst>
              <a:ext uri="{FF2B5EF4-FFF2-40B4-BE49-F238E27FC236}">
                <a16:creationId xmlns:a16="http://schemas.microsoft.com/office/drawing/2014/main" id="{51D37D81-5FC0-6B22-9DBE-E1FDC664F549}"/>
              </a:ext>
            </a:extLst>
          </p:cNvPr>
          <p:cNvSpPr/>
          <p:nvPr/>
        </p:nvSpPr>
        <p:spPr>
          <a:xfrm>
            <a:off x="1442795" y="443053"/>
            <a:ext cx="8945640" cy="7679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4400" b="1" spc="-1" dirty="0">
                <a:solidFill>
                  <a:srgbClr val="DD7A1F"/>
                </a:solidFill>
                <a:latin typeface="Abadi MT Condensed Light"/>
              </a:rPr>
              <a:t>Bandi SSL 2023 - 2027</a:t>
            </a:r>
            <a:endParaRPr lang="it-IT" sz="4400" b="0" strike="noStrike" spc="-1" dirty="0">
              <a:latin typeface="Arial"/>
            </a:endParaRPr>
          </a:p>
        </p:txBody>
      </p:sp>
    </p:spTree>
    <p:extLst>
      <p:ext uri="{BB962C8B-B14F-4D97-AF65-F5344CB8AC3E}">
        <p14:creationId xmlns:p14="http://schemas.microsoft.com/office/powerpoint/2010/main" val="1387925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2848-55A3-37C4-B8EB-A12F5339EFC9}"/>
            </a:ext>
          </a:extLst>
        </p:cNvPr>
        <p:cNvGrpSpPr/>
        <p:nvPr/>
      </p:nvGrpSpPr>
      <p:grpSpPr>
        <a:xfrm>
          <a:off x="0" y="0"/>
          <a:ext cx="0" cy="0"/>
          <a:chOff x="0" y="0"/>
          <a:chExt cx="0" cy="0"/>
        </a:xfrm>
      </p:grpSpPr>
      <p:pic>
        <p:nvPicPr>
          <p:cNvPr id="475" name="Immagine 4">
            <a:extLst>
              <a:ext uri="{FF2B5EF4-FFF2-40B4-BE49-F238E27FC236}">
                <a16:creationId xmlns:a16="http://schemas.microsoft.com/office/drawing/2014/main" id="{CFE4B11B-B36E-8BEC-48D6-6318C95A2140}"/>
              </a:ext>
            </a:extLst>
          </p:cNvPr>
          <p:cNvPicPr/>
          <p:nvPr/>
        </p:nvPicPr>
        <p:blipFill>
          <a:blip r:embed="rId3"/>
          <a:stretch/>
        </p:blipFill>
        <p:spPr>
          <a:xfrm rot="5400000">
            <a:off x="8254140" y="3035039"/>
            <a:ext cx="6969600" cy="906120"/>
          </a:xfrm>
          <a:prstGeom prst="rect">
            <a:avLst/>
          </a:prstGeom>
          <a:ln w="0">
            <a:noFill/>
          </a:ln>
        </p:spPr>
      </p:pic>
      <p:pic>
        <p:nvPicPr>
          <p:cNvPr id="476" name="Immagine 5" descr="Immagine che contiene Elementi grafici, Carattere, clipart, simbolo&#10;&#10;Descrizione generata automaticamente">
            <a:extLst>
              <a:ext uri="{FF2B5EF4-FFF2-40B4-BE49-F238E27FC236}">
                <a16:creationId xmlns:a16="http://schemas.microsoft.com/office/drawing/2014/main" id="{DA87570E-5D2E-56D5-F713-6E7810D92AF6}"/>
              </a:ext>
            </a:extLst>
          </p:cNvPr>
          <p:cNvPicPr/>
          <p:nvPr/>
        </p:nvPicPr>
        <p:blipFill>
          <a:blip r:embed="rId4"/>
          <a:stretch/>
        </p:blipFill>
        <p:spPr>
          <a:xfrm>
            <a:off x="252360" y="239760"/>
            <a:ext cx="1199520" cy="971280"/>
          </a:xfrm>
          <a:prstGeom prst="rect">
            <a:avLst/>
          </a:prstGeom>
          <a:ln w="0">
            <a:noFill/>
          </a:ln>
        </p:spPr>
      </p:pic>
      <p:grpSp>
        <p:nvGrpSpPr>
          <p:cNvPr id="477" name="Group 15">
            <a:extLst>
              <a:ext uri="{FF2B5EF4-FFF2-40B4-BE49-F238E27FC236}">
                <a16:creationId xmlns:a16="http://schemas.microsoft.com/office/drawing/2014/main" id="{B84E7692-BC02-A1B7-F6B9-6D1FAD489401}"/>
              </a:ext>
            </a:extLst>
          </p:cNvPr>
          <p:cNvGrpSpPr/>
          <p:nvPr/>
        </p:nvGrpSpPr>
        <p:grpSpPr>
          <a:xfrm>
            <a:off x="996935" y="6085800"/>
            <a:ext cx="4772520" cy="694440"/>
            <a:chOff x="193680" y="6089760"/>
            <a:chExt cx="4772520" cy="694440"/>
          </a:xfrm>
        </p:grpSpPr>
        <p:pic>
          <p:nvPicPr>
            <p:cNvPr id="478" name="Picture 12">
              <a:extLst>
                <a:ext uri="{FF2B5EF4-FFF2-40B4-BE49-F238E27FC236}">
                  <a16:creationId xmlns:a16="http://schemas.microsoft.com/office/drawing/2014/main" id="{6AF111D4-68D0-F2FD-F828-5AB2F9EA258B}"/>
                </a:ext>
              </a:extLst>
            </p:cNvPr>
            <p:cNvPicPr/>
            <p:nvPr/>
          </p:nvPicPr>
          <p:blipFill>
            <a:blip r:embed="rId5"/>
            <a:stretch/>
          </p:blipFill>
          <p:spPr>
            <a:xfrm>
              <a:off x="193680" y="6089760"/>
              <a:ext cx="3933000" cy="694440"/>
            </a:xfrm>
            <a:prstGeom prst="rect">
              <a:avLst/>
            </a:prstGeom>
            <a:ln w="0">
              <a:noFill/>
            </a:ln>
          </p:spPr>
        </p:pic>
        <p:pic>
          <p:nvPicPr>
            <p:cNvPr id="479" name="Picture 14">
              <a:extLst>
                <a:ext uri="{FF2B5EF4-FFF2-40B4-BE49-F238E27FC236}">
                  <a16:creationId xmlns:a16="http://schemas.microsoft.com/office/drawing/2014/main" id="{FC449EBD-BD2C-69BA-B621-9E3F8833E2AF}"/>
                </a:ext>
              </a:extLst>
            </p:cNvPr>
            <p:cNvPicPr/>
            <p:nvPr/>
          </p:nvPicPr>
          <p:blipFill>
            <a:blip r:embed="rId6"/>
            <a:stretch/>
          </p:blipFill>
          <p:spPr>
            <a:xfrm>
              <a:off x="4461480" y="6198840"/>
              <a:ext cx="504720" cy="531360"/>
            </a:xfrm>
            <a:prstGeom prst="rect">
              <a:avLst/>
            </a:prstGeom>
            <a:ln w="0">
              <a:noFill/>
            </a:ln>
          </p:spPr>
        </p:pic>
      </p:grpSp>
      <p:sp>
        <p:nvSpPr>
          <p:cNvPr id="483" name="Freccia destra 17">
            <a:extLst>
              <a:ext uri="{FF2B5EF4-FFF2-40B4-BE49-F238E27FC236}">
                <a16:creationId xmlns:a16="http://schemas.microsoft.com/office/drawing/2014/main" id="{93708A70-2AFA-5FAE-00BD-3E0158BD0B40}"/>
              </a:ext>
            </a:extLst>
          </p:cNvPr>
          <p:cNvSpPr/>
          <p:nvPr/>
        </p:nvSpPr>
        <p:spPr>
          <a:xfrm>
            <a:off x="627474" y="2480110"/>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489" name="Rettangolo 1">
            <a:extLst>
              <a:ext uri="{FF2B5EF4-FFF2-40B4-BE49-F238E27FC236}">
                <a16:creationId xmlns:a16="http://schemas.microsoft.com/office/drawing/2014/main" id="{77ED60D3-9E8E-BBA6-65C6-6055F26F2027}"/>
              </a:ext>
            </a:extLst>
          </p:cNvPr>
          <p:cNvSpPr/>
          <p:nvPr/>
        </p:nvSpPr>
        <p:spPr>
          <a:xfrm>
            <a:off x="6024600" y="489600"/>
            <a:ext cx="48164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p:txBody>
      </p:sp>
      <p:pic>
        <p:nvPicPr>
          <p:cNvPr id="490" name="Immagine 19">
            <a:extLst>
              <a:ext uri="{FF2B5EF4-FFF2-40B4-BE49-F238E27FC236}">
                <a16:creationId xmlns:a16="http://schemas.microsoft.com/office/drawing/2014/main" id="{2D9128A7-A442-70F4-62BA-775D5431F950}"/>
              </a:ext>
            </a:extLst>
          </p:cNvPr>
          <p:cNvPicPr/>
          <p:nvPr/>
        </p:nvPicPr>
        <p:blipFill>
          <a:blip r:embed="rId7"/>
          <a:stretch/>
        </p:blipFill>
        <p:spPr>
          <a:xfrm>
            <a:off x="6789787" y="6085800"/>
            <a:ext cx="2336760" cy="698400"/>
          </a:xfrm>
          <a:prstGeom prst="rect">
            <a:avLst/>
          </a:prstGeom>
          <a:ln w="0">
            <a:noFill/>
          </a:ln>
        </p:spPr>
      </p:pic>
      <p:sp>
        <p:nvSpPr>
          <p:cNvPr id="2" name="CasellaDiTesto 1">
            <a:extLst>
              <a:ext uri="{FF2B5EF4-FFF2-40B4-BE49-F238E27FC236}">
                <a16:creationId xmlns:a16="http://schemas.microsoft.com/office/drawing/2014/main" id="{607043B2-354D-4D8C-7933-60139A09FE73}"/>
              </a:ext>
            </a:extLst>
          </p:cNvPr>
          <p:cNvSpPr txBox="1"/>
          <p:nvPr/>
        </p:nvSpPr>
        <p:spPr>
          <a:xfrm>
            <a:off x="1493634" y="2181437"/>
            <a:ext cx="4466046" cy="923330"/>
          </a:xfrm>
          <a:prstGeom prst="rect">
            <a:avLst/>
          </a:prstGeom>
          <a:noFill/>
        </p:spPr>
        <p:txBody>
          <a:bodyPr wrap="square" rtlCol="0">
            <a:spAutoFit/>
          </a:bodyPr>
          <a:lstStyle/>
          <a:p>
            <a:endParaRPr lang="it-IT" dirty="0"/>
          </a:p>
          <a:p>
            <a:r>
              <a:rPr lang="it-IT" dirty="0"/>
              <a:t>Attuazione piano aziendale	</a:t>
            </a:r>
          </a:p>
          <a:p>
            <a:endParaRPr lang="it-IT" dirty="0"/>
          </a:p>
        </p:txBody>
      </p:sp>
      <p:sp>
        <p:nvSpPr>
          <p:cNvPr id="6" name="AutoShape 6">
            <a:extLst>
              <a:ext uri="{FF2B5EF4-FFF2-40B4-BE49-F238E27FC236}">
                <a16:creationId xmlns:a16="http://schemas.microsoft.com/office/drawing/2014/main" id="{F0A56B54-AD17-29FA-528C-C95C7E343B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Rettangolo 23">
            <a:extLst>
              <a:ext uri="{FF2B5EF4-FFF2-40B4-BE49-F238E27FC236}">
                <a16:creationId xmlns:a16="http://schemas.microsoft.com/office/drawing/2014/main" id="{9359A79C-56F8-6E54-8B04-61AFCBFF6A5B}"/>
              </a:ext>
            </a:extLst>
          </p:cNvPr>
          <p:cNvSpPr/>
          <p:nvPr/>
        </p:nvSpPr>
        <p:spPr>
          <a:xfrm>
            <a:off x="791915" y="699673"/>
            <a:ext cx="894564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3200" b="1" spc="-1" dirty="0">
                <a:solidFill>
                  <a:srgbClr val="DD7A1F"/>
                </a:solidFill>
                <a:latin typeface="Abadi MT Condensed Light"/>
              </a:rPr>
              <a:t>IMPEGNI</a:t>
            </a:r>
          </a:p>
        </p:txBody>
      </p:sp>
      <p:sp>
        <p:nvSpPr>
          <p:cNvPr id="7" name="CasellaDiTesto 6">
            <a:extLst>
              <a:ext uri="{FF2B5EF4-FFF2-40B4-BE49-F238E27FC236}">
                <a16:creationId xmlns:a16="http://schemas.microsoft.com/office/drawing/2014/main" id="{79C9BEFA-0692-001F-DEE9-AC25A071AB71}"/>
              </a:ext>
            </a:extLst>
          </p:cNvPr>
          <p:cNvSpPr txBox="1"/>
          <p:nvPr/>
        </p:nvSpPr>
        <p:spPr>
          <a:xfrm>
            <a:off x="6531114" y="1697516"/>
            <a:ext cx="4466046" cy="2308324"/>
          </a:xfrm>
          <a:prstGeom prst="rect">
            <a:avLst/>
          </a:prstGeom>
          <a:noFill/>
        </p:spPr>
        <p:txBody>
          <a:bodyPr wrap="square" rtlCol="0">
            <a:spAutoFit/>
          </a:bodyPr>
          <a:lstStyle/>
          <a:p>
            <a:endParaRPr lang="it-IT" dirty="0"/>
          </a:p>
          <a:p>
            <a:pPr marL="285750" indent="-285750">
              <a:buFont typeface="Wingdings" pitchFamily="2" charset="2"/>
              <a:buChar char="Ø"/>
            </a:pPr>
            <a:r>
              <a:rPr lang="it-IT" dirty="0"/>
              <a:t>Conforme con i codici </a:t>
            </a:r>
            <a:r>
              <a:rPr lang="it-IT" dirty="0" err="1"/>
              <a:t>ateco</a:t>
            </a:r>
            <a:r>
              <a:rPr lang="it-IT" dirty="0"/>
              <a:t> dichiarati (Imprese)</a:t>
            </a:r>
          </a:p>
          <a:p>
            <a:pPr marL="285750" indent="-285750">
              <a:buFont typeface="Wingdings" pitchFamily="2" charset="2"/>
              <a:buChar char="Ø"/>
            </a:pPr>
            <a:r>
              <a:rPr lang="it-IT" dirty="0"/>
              <a:t>Coerente con il progetto di impresa presentato</a:t>
            </a:r>
          </a:p>
          <a:p>
            <a:pPr marL="285750" indent="-285750">
              <a:buFont typeface="Wingdings" pitchFamily="2" charset="2"/>
              <a:buChar char="Ø"/>
            </a:pPr>
            <a:r>
              <a:rPr lang="it-IT" dirty="0"/>
              <a:t>Mantenere i parametri dichiarati per l’attribuzione del punteggio</a:t>
            </a:r>
          </a:p>
          <a:p>
            <a:endParaRPr lang="it-IT" dirty="0"/>
          </a:p>
        </p:txBody>
      </p:sp>
      <p:sp>
        <p:nvSpPr>
          <p:cNvPr id="8" name="Freccia destra 13">
            <a:extLst>
              <a:ext uri="{FF2B5EF4-FFF2-40B4-BE49-F238E27FC236}">
                <a16:creationId xmlns:a16="http://schemas.microsoft.com/office/drawing/2014/main" id="{C415432C-C211-BC5A-F29B-D2EE6A290CBD}"/>
              </a:ext>
            </a:extLst>
          </p:cNvPr>
          <p:cNvSpPr/>
          <p:nvPr/>
        </p:nvSpPr>
        <p:spPr>
          <a:xfrm>
            <a:off x="5624292" y="2421825"/>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9" name="CasellaDiTesto 8">
            <a:extLst>
              <a:ext uri="{FF2B5EF4-FFF2-40B4-BE49-F238E27FC236}">
                <a16:creationId xmlns:a16="http://schemas.microsoft.com/office/drawing/2014/main" id="{4BCF07A6-3F63-6BBE-BA0F-CBCC7DDB5CF3}"/>
              </a:ext>
            </a:extLst>
          </p:cNvPr>
          <p:cNvSpPr txBox="1"/>
          <p:nvPr/>
        </p:nvSpPr>
        <p:spPr>
          <a:xfrm>
            <a:off x="1558554" y="3978699"/>
            <a:ext cx="4466046" cy="646331"/>
          </a:xfrm>
          <a:prstGeom prst="rect">
            <a:avLst/>
          </a:prstGeom>
          <a:noFill/>
        </p:spPr>
        <p:txBody>
          <a:bodyPr wrap="square" rtlCol="0">
            <a:spAutoFit/>
          </a:bodyPr>
          <a:lstStyle/>
          <a:p>
            <a:endParaRPr lang="it-IT" dirty="0"/>
          </a:p>
          <a:p>
            <a:r>
              <a:rPr lang="it-IT" dirty="0"/>
              <a:t>Mantenere gli investimenti per:</a:t>
            </a:r>
          </a:p>
        </p:txBody>
      </p:sp>
      <p:sp>
        <p:nvSpPr>
          <p:cNvPr id="10" name="Freccia destra 13">
            <a:extLst>
              <a:ext uri="{FF2B5EF4-FFF2-40B4-BE49-F238E27FC236}">
                <a16:creationId xmlns:a16="http://schemas.microsoft.com/office/drawing/2014/main" id="{B9A26D74-BF85-A5A8-C4B3-80D04EBCCFCA}"/>
              </a:ext>
            </a:extLst>
          </p:cNvPr>
          <p:cNvSpPr/>
          <p:nvPr/>
        </p:nvSpPr>
        <p:spPr>
          <a:xfrm>
            <a:off x="5670960" y="4140750"/>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4" name="Freccia destra 13">
            <a:extLst>
              <a:ext uri="{FF2B5EF4-FFF2-40B4-BE49-F238E27FC236}">
                <a16:creationId xmlns:a16="http://schemas.microsoft.com/office/drawing/2014/main" id="{4D3E4A7C-6353-BC46-DA57-9BF50DA70899}"/>
              </a:ext>
            </a:extLst>
          </p:cNvPr>
          <p:cNvSpPr/>
          <p:nvPr/>
        </p:nvSpPr>
        <p:spPr>
          <a:xfrm>
            <a:off x="682955" y="4311645"/>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5" name="CasellaDiTesto 14">
            <a:extLst>
              <a:ext uri="{FF2B5EF4-FFF2-40B4-BE49-F238E27FC236}">
                <a16:creationId xmlns:a16="http://schemas.microsoft.com/office/drawing/2014/main" id="{DC2B594F-F1D2-38B7-1551-C270D02086EB}"/>
              </a:ext>
            </a:extLst>
          </p:cNvPr>
          <p:cNvSpPr txBox="1"/>
          <p:nvPr/>
        </p:nvSpPr>
        <p:spPr>
          <a:xfrm>
            <a:off x="6974061" y="4009284"/>
            <a:ext cx="2726266" cy="646331"/>
          </a:xfrm>
          <a:prstGeom prst="rect">
            <a:avLst/>
          </a:prstGeom>
          <a:noFill/>
        </p:spPr>
        <p:txBody>
          <a:bodyPr wrap="square">
            <a:spAutoFit/>
          </a:bodyPr>
          <a:lstStyle/>
          <a:p>
            <a:r>
              <a:rPr lang="it-IT" dirty="0"/>
              <a:t>5 anni dalla data di comunicazione del saldo</a:t>
            </a:r>
          </a:p>
        </p:txBody>
      </p:sp>
    </p:spTree>
    <p:extLst>
      <p:ext uri="{BB962C8B-B14F-4D97-AF65-F5344CB8AC3E}">
        <p14:creationId xmlns:p14="http://schemas.microsoft.com/office/powerpoint/2010/main" val="2075215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PlaceHolder 1"/>
          <p:cNvSpPr>
            <a:spLocks noGrp="1"/>
          </p:cNvSpPr>
          <p:nvPr>
            <p:ph type="title"/>
          </p:nvPr>
        </p:nvSpPr>
        <p:spPr>
          <a:xfrm>
            <a:off x="1117800" y="1211760"/>
            <a:ext cx="9143280" cy="4838760"/>
          </a:xfrm>
          <a:prstGeom prst="rect">
            <a:avLst/>
          </a:prstGeom>
          <a:noFill/>
          <a:ln w="0">
            <a:noFill/>
          </a:ln>
        </p:spPr>
        <p:txBody>
          <a:bodyPr lIns="0" tIns="0" rIns="0" bIns="0" anchor="ctr">
            <a:normAutofit/>
          </a:bodyPr>
          <a:lstStyle/>
          <a:p>
            <a:pPr algn="ctr">
              <a:lnSpc>
                <a:spcPct val="100000"/>
              </a:lnSpc>
              <a:buNone/>
            </a:pPr>
            <a:r>
              <a:rPr lang="en-US" sz="5400" b="1" strike="noStrike" spc="-1" dirty="0">
                <a:solidFill>
                  <a:srgbClr val="076867"/>
                </a:solidFill>
                <a:latin typeface="Abadi MT Condensed Light"/>
                <a:ea typeface="DejaVu Sans"/>
              </a:rPr>
              <a:t>GRAZIE PER LA PARTECIPAZIONE</a:t>
            </a:r>
            <a:br>
              <a:rPr sz="5400" dirty="0"/>
            </a:br>
            <a:br>
              <a:rPr sz="2000" dirty="0"/>
            </a:br>
            <a:br>
              <a:rPr lang="it-IT" sz="2000" b="1" strike="noStrike" spc="-1" dirty="0">
                <a:solidFill>
                  <a:srgbClr val="076867"/>
                </a:solidFill>
                <a:latin typeface="Abadi MT Condensed Light"/>
                <a:ea typeface="DejaVu Sans"/>
              </a:rPr>
            </a:br>
            <a:r>
              <a:rPr lang="it-IT" sz="3600" b="1" strike="noStrike" spc="-1" dirty="0">
                <a:solidFill>
                  <a:srgbClr val="076867"/>
                </a:solidFill>
                <a:latin typeface="Abadi MT Condensed Light"/>
                <a:ea typeface="DejaVu Sans"/>
              </a:rPr>
              <a:t>Buon lavoro!</a:t>
            </a:r>
            <a:br>
              <a:rPr sz="3600" dirty="0"/>
            </a:br>
            <a:br>
              <a:rPr sz="2000" dirty="0"/>
            </a:br>
            <a:br>
              <a:rPr sz="2000" dirty="0"/>
            </a:br>
            <a:r>
              <a:rPr lang="en-US" sz="2000" b="1" strike="noStrike" spc="-1" dirty="0">
                <a:solidFill>
                  <a:srgbClr val="076867"/>
                </a:solidFill>
                <a:latin typeface="Abadi MT Condensed Light"/>
                <a:ea typeface="DejaVu Sans"/>
              </a:rPr>
              <a:t>Per </a:t>
            </a:r>
            <a:r>
              <a:rPr lang="en-US" sz="2000" b="1" strike="noStrike" spc="-1" dirty="0" err="1">
                <a:solidFill>
                  <a:srgbClr val="076867"/>
                </a:solidFill>
                <a:latin typeface="Abadi MT Condensed Light"/>
                <a:ea typeface="DejaVu Sans"/>
              </a:rPr>
              <a:t>qualsiasi</a:t>
            </a:r>
            <a:r>
              <a:rPr lang="en-US" sz="2000" b="1" strike="noStrike" spc="-1" dirty="0">
                <a:solidFill>
                  <a:srgbClr val="076867"/>
                </a:solidFill>
                <a:latin typeface="Abadi MT Condensed Light"/>
                <a:ea typeface="DejaVu Sans"/>
              </a:rPr>
              <a:t> </a:t>
            </a:r>
            <a:r>
              <a:rPr lang="en-US" sz="2000" b="1" strike="noStrike" spc="-1" dirty="0" err="1">
                <a:solidFill>
                  <a:srgbClr val="076867"/>
                </a:solidFill>
                <a:latin typeface="Abadi MT Condensed Light"/>
                <a:ea typeface="DejaVu Sans"/>
              </a:rPr>
              <a:t>richiesta</a:t>
            </a:r>
            <a:r>
              <a:rPr lang="en-US" sz="2000" b="1" strike="noStrike" spc="-1" dirty="0">
                <a:solidFill>
                  <a:srgbClr val="076867"/>
                </a:solidFill>
                <a:latin typeface="Abadi MT Condensed Light"/>
                <a:ea typeface="DejaVu Sans"/>
              </a:rPr>
              <a:t> di </a:t>
            </a:r>
            <a:r>
              <a:rPr lang="en-US" sz="2000" b="1" strike="noStrike" spc="-1" dirty="0" err="1">
                <a:solidFill>
                  <a:srgbClr val="076867"/>
                </a:solidFill>
                <a:latin typeface="Abadi MT Condensed Light"/>
                <a:ea typeface="DejaVu Sans"/>
              </a:rPr>
              <a:t>informazioni</a:t>
            </a:r>
            <a:br>
              <a:rPr lang="en-US" sz="2000" b="1" strike="noStrike" spc="-1" dirty="0">
                <a:solidFill>
                  <a:srgbClr val="076867"/>
                </a:solidFill>
                <a:latin typeface="Abadi MT Condensed Light"/>
                <a:ea typeface="DejaVu Sans"/>
              </a:rPr>
            </a:br>
            <a:r>
              <a:rPr lang="en-US" sz="2000" b="1" strike="noStrike" spc="-1" dirty="0" err="1">
                <a:solidFill>
                  <a:srgbClr val="076867"/>
                </a:solidFill>
                <a:latin typeface="Abadi MT Condensed Light"/>
                <a:ea typeface="DejaVu Sans"/>
              </a:rPr>
              <a:t>Bertolino</a:t>
            </a:r>
            <a:r>
              <a:rPr lang="en-US" sz="2000" b="1" strike="noStrike" spc="-1" dirty="0">
                <a:solidFill>
                  <a:srgbClr val="076867"/>
                </a:solidFill>
                <a:latin typeface="Abadi MT Condensed Light"/>
                <a:ea typeface="DejaVu Sans"/>
              </a:rPr>
              <a:t> Paola</a:t>
            </a:r>
            <a:br>
              <a:rPr sz="2000" dirty="0"/>
            </a:br>
            <a:r>
              <a:rPr lang="en-US" sz="2400" b="1" strike="noStrike" spc="-1" dirty="0">
                <a:solidFill>
                  <a:srgbClr val="DD7A1F"/>
                </a:solidFill>
                <a:latin typeface="Abadi MT Condensed Light"/>
                <a:ea typeface="DejaVu Sans"/>
              </a:rPr>
              <a:t>GAL Valli del </a:t>
            </a:r>
            <a:r>
              <a:rPr lang="en-US" sz="2400" b="1" strike="noStrike" spc="-1" dirty="0" err="1">
                <a:solidFill>
                  <a:srgbClr val="DD7A1F"/>
                </a:solidFill>
                <a:latin typeface="Abadi MT Condensed Light"/>
                <a:ea typeface="DejaVu Sans"/>
              </a:rPr>
              <a:t>Canavese</a:t>
            </a:r>
            <a:r>
              <a:rPr lang="en-US" sz="2400" b="1" strike="noStrike" spc="-1" dirty="0">
                <a:solidFill>
                  <a:srgbClr val="DD7A1F"/>
                </a:solidFill>
                <a:latin typeface="Abadi MT Condensed Light"/>
                <a:ea typeface="DejaVu Sans"/>
              </a:rPr>
              <a:t> - 0124 310109 - 3936006083 – </a:t>
            </a:r>
            <a:r>
              <a:rPr lang="en-US" sz="2400" b="1" strike="noStrike" spc="-1" dirty="0" err="1">
                <a:solidFill>
                  <a:srgbClr val="DD7A1F"/>
                </a:solidFill>
                <a:latin typeface="Abadi MT Condensed Light"/>
                <a:ea typeface="DejaVu Sans"/>
              </a:rPr>
              <a:t>sportello@galvallidelcanavese.it</a:t>
            </a:r>
            <a:endParaRPr lang="it-IT" sz="2400" b="0" strike="noStrike" spc="-1" dirty="0">
              <a:solidFill>
                <a:srgbClr val="000000"/>
              </a:solidFill>
              <a:latin typeface="Arial"/>
            </a:endParaRPr>
          </a:p>
        </p:txBody>
      </p:sp>
      <p:pic>
        <p:nvPicPr>
          <p:cNvPr id="492" name="Immagine 26"/>
          <p:cNvPicPr/>
          <p:nvPr/>
        </p:nvPicPr>
        <p:blipFill>
          <a:blip r:embed="rId2"/>
          <a:stretch/>
        </p:blipFill>
        <p:spPr>
          <a:xfrm rot="5400000">
            <a:off x="8254080" y="3004560"/>
            <a:ext cx="6969600" cy="906120"/>
          </a:xfrm>
          <a:prstGeom prst="rect">
            <a:avLst/>
          </a:prstGeom>
          <a:ln w="0">
            <a:noFill/>
          </a:ln>
        </p:spPr>
      </p:pic>
      <p:pic>
        <p:nvPicPr>
          <p:cNvPr id="497" name="Immagine 30" descr="Immagine che contiene Elementi grafici, Carattere, clipart, simbolo&#10;&#10;Descrizione generata automaticamente"/>
          <p:cNvPicPr/>
          <p:nvPr/>
        </p:nvPicPr>
        <p:blipFill>
          <a:blip r:embed="rId3"/>
          <a:stretch/>
        </p:blipFill>
        <p:spPr>
          <a:xfrm>
            <a:off x="252360" y="239760"/>
            <a:ext cx="1199520" cy="971280"/>
          </a:xfrm>
          <a:prstGeom prst="rect">
            <a:avLst/>
          </a:prstGeom>
          <a:ln w="0">
            <a:noFill/>
          </a:ln>
        </p:spPr>
      </p:pic>
      <p:grpSp>
        <p:nvGrpSpPr>
          <p:cNvPr id="2" name="Gruppo 1">
            <a:extLst>
              <a:ext uri="{FF2B5EF4-FFF2-40B4-BE49-F238E27FC236}">
                <a16:creationId xmlns:a16="http://schemas.microsoft.com/office/drawing/2014/main" id="{F30429F2-0FBC-0F5F-D75C-2D4F7D11D68E}"/>
              </a:ext>
            </a:extLst>
          </p:cNvPr>
          <p:cNvGrpSpPr/>
          <p:nvPr/>
        </p:nvGrpSpPr>
        <p:grpSpPr>
          <a:xfrm>
            <a:off x="2127060" y="6081325"/>
            <a:ext cx="7602392" cy="698915"/>
            <a:chOff x="2127060" y="6081325"/>
            <a:chExt cx="7602392" cy="698915"/>
          </a:xfrm>
        </p:grpSpPr>
        <p:grpSp>
          <p:nvGrpSpPr>
            <p:cNvPr id="493" name="Group 15"/>
            <p:cNvGrpSpPr/>
            <p:nvPr/>
          </p:nvGrpSpPr>
          <p:grpSpPr>
            <a:xfrm>
              <a:off x="2127060" y="6085800"/>
              <a:ext cx="4772520" cy="694440"/>
              <a:chOff x="193680" y="6089760"/>
              <a:chExt cx="4772520" cy="694440"/>
            </a:xfrm>
          </p:grpSpPr>
          <p:pic>
            <p:nvPicPr>
              <p:cNvPr id="494" name="Picture 12"/>
              <p:cNvPicPr/>
              <p:nvPr/>
            </p:nvPicPr>
            <p:blipFill>
              <a:blip r:embed="rId4"/>
              <a:stretch/>
            </p:blipFill>
            <p:spPr>
              <a:xfrm>
                <a:off x="193680" y="6089760"/>
                <a:ext cx="3933000" cy="694440"/>
              </a:xfrm>
              <a:prstGeom prst="rect">
                <a:avLst/>
              </a:prstGeom>
              <a:ln w="0">
                <a:noFill/>
              </a:ln>
            </p:spPr>
          </p:pic>
          <p:pic>
            <p:nvPicPr>
              <p:cNvPr id="495" name="Picture 14"/>
              <p:cNvPicPr/>
              <p:nvPr/>
            </p:nvPicPr>
            <p:blipFill>
              <a:blip r:embed="rId5"/>
              <a:stretch/>
            </p:blipFill>
            <p:spPr>
              <a:xfrm>
                <a:off x="4461480" y="6198840"/>
                <a:ext cx="504720" cy="531360"/>
              </a:xfrm>
              <a:prstGeom prst="rect">
                <a:avLst/>
              </a:prstGeom>
              <a:ln w="0">
                <a:noFill/>
              </a:ln>
            </p:spPr>
          </p:pic>
        </p:grpSp>
        <p:pic>
          <p:nvPicPr>
            <p:cNvPr id="498" name="Immagine 15"/>
            <p:cNvPicPr/>
            <p:nvPr/>
          </p:nvPicPr>
          <p:blipFill>
            <a:blip r:embed="rId6"/>
            <a:stretch/>
          </p:blipFill>
          <p:spPr>
            <a:xfrm>
              <a:off x="7392692" y="6081325"/>
              <a:ext cx="2336760" cy="698400"/>
            </a:xfrm>
            <a:prstGeom prst="rect">
              <a:avLst/>
            </a:prstGeom>
            <a:ln w="0">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Immagine 2"/>
          <p:cNvPicPr/>
          <p:nvPr/>
        </p:nvPicPr>
        <p:blipFill>
          <a:blip r:embed="rId2"/>
          <a:stretch/>
        </p:blipFill>
        <p:spPr>
          <a:xfrm>
            <a:off x="200160" y="244080"/>
            <a:ext cx="6439320" cy="4550760"/>
          </a:xfrm>
          <a:prstGeom prst="rect">
            <a:avLst/>
          </a:prstGeom>
          <a:ln w="0">
            <a:noFill/>
          </a:ln>
        </p:spPr>
      </p:pic>
      <p:sp>
        <p:nvSpPr>
          <p:cNvPr id="240" name="Ovale 147"/>
          <p:cNvSpPr/>
          <p:nvPr/>
        </p:nvSpPr>
        <p:spPr>
          <a:xfrm>
            <a:off x="41400" y="4340160"/>
            <a:ext cx="236880" cy="215280"/>
          </a:xfrm>
          <a:prstGeom prst="ellipse">
            <a:avLst/>
          </a:prstGeom>
          <a:solidFill>
            <a:srgbClr val="DD7A1F"/>
          </a:solidFill>
          <a:ln>
            <a:noFill/>
          </a:ln>
        </p:spPr>
        <p:style>
          <a:lnRef idx="2">
            <a:schemeClr val="accent1">
              <a:shade val="50000"/>
            </a:schemeClr>
          </a:lnRef>
          <a:fillRef idx="1">
            <a:schemeClr val="accent1"/>
          </a:fillRef>
          <a:effectRef idx="0">
            <a:schemeClr val="accent1"/>
          </a:effectRef>
          <a:fontRef idx="minor"/>
        </p:style>
        <p:txBody>
          <a:bodyPr/>
          <a:lstStyle/>
          <a:p>
            <a:endParaRPr lang="it-IT"/>
          </a:p>
        </p:txBody>
      </p:sp>
      <p:pic>
        <p:nvPicPr>
          <p:cNvPr id="241" name="Immagine 4"/>
          <p:cNvPicPr/>
          <p:nvPr/>
        </p:nvPicPr>
        <p:blipFill>
          <a:blip r:embed="rId3"/>
          <a:stretch/>
        </p:blipFill>
        <p:spPr>
          <a:xfrm rot="5400000">
            <a:off x="8254080" y="3031200"/>
            <a:ext cx="6969600" cy="906120"/>
          </a:xfrm>
          <a:prstGeom prst="rect">
            <a:avLst/>
          </a:prstGeom>
          <a:ln w="0">
            <a:noFill/>
          </a:ln>
        </p:spPr>
      </p:pic>
      <p:grpSp>
        <p:nvGrpSpPr>
          <p:cNvPr id="242" name="Group 15"/>
          <p:cNvGrpSpPr/>
          <p:nvPr/>
        </p:nvGrpSpPr>
        <p:grpSpPr>
          <a:xfrm>
            <a:off x="1292948" y="6139800"/>
            <a:ext cx="4772520" cy="694440"/>
            <a:chOff x="193680" y="6089760"/>
            <a:chExt cx="4772520" cy="694440"/>
          </a:xfrm>
        </p:grpSpPr>
        <p:pic>
          <p:nvPicPr>
            <p:cNvPr id="243" name="Picture 12"/>
            <p:cNvPicPr/>
            <p:nvPr/>
          </p:nvPicPr>
          <p:blipFill>
            <a:blip r:embed="rId4"/>
            <a:stretch/>
          </p:blipFill>
          <p:spPr>
            <a:xfrm>
              <a:off x="193680" y="6089760"/>
              <a:ext cx="3933000" cy="694440"/>
            </a:xfrm>
            <a:prstGeom prst="rect">
              <a:avLst/>
            </a:prstGeom>
            <a:ln w="0">
              <a:noFill/>
            </a:ln>
          </p:spPr>
        </p:pic>
        <p:pic>
          <p:nvPicPr>
            <p:cNvPr id="244" name="Picture 14"/>
            <p:cNvPicPr/>
            <p:nvPr/>
          </p:nvPicPr>
          <p:blipFill>
            <a:blip r:embed="rId5"/>
            <a:stretch/>
          </p:blipFill>
          <p:spPr>
            <a:xfrm>
              <a:off x="4461480" y="6198840"/>
              <a:ext cx="504720" cy="531360"/>
            </a:xfrm>
            <a:prstGeom prst="rect">
              <a:avLst/>
            </a:prstGeom>
            <a:ln w="0">
              <a:noFill/>
            </a:ln>
          </p:spPr>
        </p:pic>
      </p:grpSp>
      <p:sp>
        <p:nvSpPr>
          <p:cNvPr id="246" name="Rettangolo 13"/>
          <p:cNvSpPr/>
          <p:nvPr/>
        </p:nvSpPr>
        <p:spPr>
          <a:xfrm>
            <a:off x="1895400" y="352080"/>
            <a:ext cx="8945640" cy="1095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it-IT" sz="2400" b="1" strike="noStrike" spc="-1" dirty="0">
                <a:solidFill>
                  <a:srgbClr val="DD7A1F"/>
                </a:solidFill>
                <a:latin typeface="Abadi MT Condensed Light"/>
                <a:ea typeface="Times New Roman"/>
              </a:rPr>
              <a:t>LA STRATEGIA DI SVILUPPO LOCALE DEL GAL VALLI DEL CANAVESE 2014 - 2022</a:t>
            </a:r>
            <a:endParaRPr lang="it-IT" sz="2400" b="0" strike="noStrike" spc="-1" dirty="0">
              <a:latin typeface="Arial"/>
            </a:endParaRPr>
          </a:p>
          <a:p>
            <a:pPr algn="r">
              <a:lnSpc>
                <a:spcPct val="100000"/>
              </a:lnSpc>
              <a:buNone/>
            </a:pPr>
            <a:r>
              <a:rPr lang="it-IT" sz="1800" b="1" strike="noStrike" spc="-1" dirty="0">
                <a:solidFill>
                  <a:srgbClr val="DD7A1F"/>
                </a:solidFill>
                <a:latin typeface="Abadi MT Condensed Light"/>
                <a:ea typeface="Times New Roman"/>
              </a:rPr>
              <a:t>Programmazione 2014 – 2022 – Imprese</a:t>
            </a:r>
            <a:endParaRPr lang="it-IT" sz="1800" b="0" strike="noStrike" spc="-1" dirty="0">
              <a:latin typeface="Arial"/>
            </a:endParaRPr>
          </a:p>
        </p:txBody>
      </p:sp>
      <p:sp>
        <p:nvSpPr>
          <p:cNvPr id="247" name="CasellaDiTesto 20"/>
          <p:cNvSpPr/>
          <p:nvPr/>
        </p:nvSpPr>
        <p:spPr>
          <a:xfrm>
            <a:off x="13006440" y="-283680"/>
            <a:ext cx="183960" cy="3686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lstStyle/>
          <a:p>
            <a:endParaRPr lang="it-IT"/>
          </a:p>
        </p:txBody>
      </p:sp>
      <p:sp>
        <p:nvSpPr>
          <p:cNvPr id="248" name="Rettangolo 1"/>
          <p:cNvSpPr/>
          <p:nvPr/>
        </p:nvSpPr>
        <p:spPr>
          <a:xfrm>
            <a:off x="828000" y="843840"/>
            <a:ext cx="1779120" cy="63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it-IT"/>
          </a:p>
        </p:txBody>
      </p:sp>
      <p:pic>
        <p:nvPicPr>
          <p:cNvPr id="249" name="Immagine 5" descr="Immagine che contiene Elementi grafici, Carattere, clipart, simbolo&#10;&#10;Descrizione generata automaticamente"/>
          <p:cNvPicPr/>
          <p:nvPr/>
        </p:nvPicPr>
        <p:blipFill>
          <a:blip r:embed="rId6"/>
          <a:stretch/>
        </p:blipFill>
        <p:spPr>
          <a:xfrm>
            <a:off x="252360" y="239760"/>
            <a:ext cx="1199520" cy="971280"/>
          </a:xfrm>
          <a:prstGeom prst="rect">
            <a:avLst/>
          </a:prstGeom>
          <a:ln w="0">
            <a:noFill/>
          </a:ln>
        </p:spPr>
      </p:pic>
      <p:grpSp>
        <p:nvGrpSpPr>
          <p:cNvPr id="250" name="Gruppo 11"/>
          <p:cNvGrpSpPr/>
          <p:nvPr/>
        </p:nvGrpSpPr>
        <p:grpSpPr>
          <a:xfrm>
            <a:off x="7046280" y="1019880"/>
            <a:ext cx="4547880" cy="1796040"/>
            <a:chOff x="7046280" y="1019880"/>
            <a:chExt cx="4547880" cy="1796040"/>
          </a:xfrm>
        </p:grpSpPr>
        <p:grpSp>
          <p:nvGrpSpPr>
            <p:cNvPr id="251" name="Gruppo 39"/>
            <p:cNvGrpSpPr/>
            <p:nvPr/>
          </p:nvGrpSpPr>
          <p:grpSpPr>
            <a:xfrm>
              <a:off x="7097400" y="1019880"/>
              <a:ext cx="4496760" cy="1796040"/>
              <a:chOff x="7097400" y="1019880"/>
              <a:chExt cx="4496760" cy="1796040"/>
            </a:xfrm>
          </p:grpSpPr>
          <p:grpSp>
            <p:nvGrpSpPr>
              <p:cNvPr id="252" name="Gruppo 40"/>
              <p:cNvGrpSpPr/>
              <p:nvPr/>
            </p:nvGrpSpPr>
            <p:grpSpPr>
              <a:xfrm>
                <a:off x="7097400" y="1386360"/>
                <a:ext cx="4292280" cy="1429560"/>
                <a:chOff x="7097400" y="1386360"/>
                <a:chExt cx="4292280" cy="1429560"/>
              </a:xfrm>
            </p:grpSpPr>
            <p:sp>
              <p:nvSpPr>
                <p:cNvPr id="253" name="Rettangolo 42"/>
                <p:cNvSpPr/>
                <p:nvPr/>
              </p:nvSpPr>
              <p:spPr>
                <a:xfrm>
                  <a:off x="7097400" y="1388160"/>
                  <a:ext cx="4021200" cy="1410480"/>
                </a:xfrm>
                <a:prstGeom prst="rect">
                  <a:avLst/>
                </a:prstGeom>
                <a:solidFill>
                  <a:schemeClr val="accent1">
                    <a:alpha val="70000"/>
                  </a:schemeClr>
                </a:solidFill>
                <a:ln>
                  <a:solidFill>
                    <a:srgbClr val="127056">
                      <a:alpha val="60000"/>
                    </a:srgbClr>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pic>
              <p:nvPicPr>
                <p:cNvPr id="254" name="Immagine 43" descr="Immagine che contiene nero, oscurità&#10;&#10;Descrizione generata automaticamente"/>
                <p:cNvPicPr/>
                <p:nvPr/>
              </p:nvPicPr>
              <p:blipFill>
                <a:blip r:embed="rId7"/>
                <a:stretch/>
              </p:blipFill>
              <p:spPr>
                <a:xfrm>
                  <a:off x="7229520" y="1722600"/>
                  <a:ext cx="475920" cy="650160"/>
                </a:xfrm>
                <a:prstGeom prst="rect">
                  <a:avLst/>
                </a:prstGeom>
                <a:ln w="0">
                  <a:noFill/>
                </a:ln>
              </p:spPr>
            </p:pic>
            <p:sp>
              <p:nvSpPr>
                <p:cNvPr id="255" name="CasellaDiTesto 44"/>
                <p:cNvSpPr/>
                <p:nvPr/>
              </p:nvSpPr>
              <p:spPr>
                <a:xfrm>
                  <a:off x="7714800" y="1601640"/>
                  <a:ext cx="2076840" cy="88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600" b="0" strike="noStrike" spc="-1">
                      <a:solidFill>
                        <a:srgbClr val="000000"/>
                      </a:solidFill>
                      <a:latin typeface="Abadi MT Condensed Light"/>
                      <a:ea typeface="DejaVu Sans"/>
                    </a:rPr>
                    <a:t>N° BENEFICIARI </a:t>
                  </a:r>
                  <a:endParaRPr lang="it-IT" sz="1600" b="0" strike="noStrike" spc="-1">
                    <a:latin typeface="Arial"/>
                  </a:endParaRPr>
                </a:p>
                <a:p>
                  <a:pPr>
                    <a:lnSpc>
                      <a:spcPct val="100000"/>
                    </a:lnSpc>
                    <a:buNone/>
                  </a:pPr>
                  <a:r>
                    <a:rPr lang="it-IT" sz="1600" b="0" strike="noStrike" spc="-1">
                      <a:solidFill>
                        <a:srgbClr val="000000"/>
                      </a:solidFill>
                      <a:latin typeface="Abadi MT Condensed Light"/>
                      <a:ea typeface="DejaVu Sans"/>
                    </a:rPr>
                    <a:t>FINANZIATI</a:t>
                  </a:r>
                  <a:endParaRPr lang="it-IT" sz="1600" b="0" strike="noStrike" spc="-1">
                    <a:latin typeface="Arial"/>
                  </a:endParaRPr>
                </a:p>
                <a:p>
                  <a:pPr>
                    <a:lnSpc>
                      <a:spcPct val="100000"/>
                    </a:lnSpc>
                    <a:buNone/>
                  </a:pPr>
                  <a:r>
                    <a:rPr lang="it-IT" sz="2000" b="1" strike="noStrike" spc="-1">
                      <a:solidFill>
                        <a:srgbClr val="000000"/>
                      </a:solidFill>
                      <a:latin typeface="Abadi MT Condensed Light"/>
                      <a:ea typeface="DejaVu Sans"/>
                    </a:rPr>
                    <a:t>9</a:t>
                  </a:r>
                  <a:endParaRPr lang="it-IT" sz="2000" b="0" strike="noStrike" spc="-1">
                    <a:latin typeface="Arial"/>
                  </a:endParaRPr>
                </a:p>
              </p:txBody>
            </p:sp>
            <p:pic>
              <p:nvPicPr>
                <p:cNvPr id="256" name="Immagine 45" descr="Immagine che contiene nero, oscurità&#10;&#10;Descrizione generata automaticamente"/>
                <p:cNvPicPr/>
                <p:nvPr/>
              </p:nvPicPr>
              <p:blipFill>
                <a:blip r:embed="rId8"/>
                <a:stretch/>
              </p:blipFill>
              <p:spPr>
                <a:xfrm>
                  <a:off x="9050400" y="1679040"/>
                  <a:ext cx="540000" cy="737280"/>
                </a:xfrm>
                <a:prstGeom prst="rect">
                  <a:avLst/>
                </a:prstGeom>
                <a:ln w="0">
                  <a:noFill/>
                </a:ln>
              </p:spPr>
            </p:pic>
            <p:sp>
              <p:nvSpPr>
                <p:cNvPr id="257" name="CasellaDiTesto 46"/>
                <p:cNvSpPr/>
                <p:nvPr/>
              </p:nvSpPr>
              <p:spPr>
                <a:xfrm>
                  <a:off x="9635760" y="1386360"/>
                  <a:ext cx="1753920" cy="142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2000" b="1" strike="noStrike" spc="-1">
                      <a:solidFill>
                        <a:srgbClr val="000000"/>
                      </a:solidFill>
                      <a:latin typeface="Abadi MT Condensed Light"/>
                      <a:ea typeface="DejaVu Sans"/>
                    </a:rPr>
                    <a:t>99.760,60 €</a:t>
                  </a:r>
                  <a:endParaRPr lang="it-IT" sz="2000" b="0" strike="noStrike" spc="-1">
                    <a:latin typeface="Arial"/>
                  </a:endParaRPr>
                </a:p>
                <a:p>
                  <a:pPr>
                    <a:lnSpc>
                      <a:spcPct val="100000"/>
                    </a:lnSpc>
                    <a:buNone/>
                  </a:pPr>
                  <a:r>
                    <a:rPr lang="it-IT" sz="1600" b="0" strike="noStrike" spc="-1">
                      <a:solidFill>
                        <a:srgbClr val="000000"/>
                      </a:solidFill>
                      <a:latin typeface="Abadi MT Condensed Light"/>
                      <a:ea typeface="DejaVu Sans"/>
                    </a:rPr>
                    <a:t>di contributo </a:t>
                  </a:r>
                  <a:endParaRPr lang="it-IT" sz="1600" b="0" strike="noStrike" spc="-1">
                    <a:latin typeface="Arial"/>
                  </a:endParaRPr>
                </a:p>
                <a:p>
                  <a:pPr>
                    <a:lnSpc>
                      <a:spcPct val="100000"/>
                    </a:lnSpc>
                    <a:buNone/>
                  </a:pPr>
                  <a:r>
                    <a:rPr lang="it-IT" sz="2000" b="1" strike="noStrike" spc="-1">
                      <a:solidFill>
                        <a:srgbClr val="000000"/>
                      </a:solidFill>
                      <a:latin typeface="Abadi MT Condensed Light"/>
                      <a:ea typeface="DejaVu Sans"/>
                    </a:rPr>
                    <a:t>124.700,75 €</a:t>
                  </a:r>
                  <a:endParaRPr lang="it-IT" sz="2000" b="0" strike="noStrike" spc="-1">
                    <a:latin typeface="Arial"/>
                  </a:endParaRPr>
                </a:p>
                <a:p>
                  <a:pPr>
                    <a:lnSpc>
                      <a:spcPct val="100000"/>
                    </a:lnSpc>
                    <a:buNone/>
                  </a:pPr>
                  <a:r>
                    <a:rPr lang="it-IT" sz="1600" b="0" strike="noStrike" spc="-1">
                      <a:solidFill>
                        <a:srgbClr val="000000"/>
                      </a:solidFill>
                      <a:latin typeface="Abadi MT Condensed Light"/>
                      <a:ea typeface="DejaVu Sans"/>
                    </a:rPr>
                    <a:t>di investimento generato </a:t>
                  </a:r>
                  <a:endParaRPr lang="it-IT" sz="1600" b="0" strike="noStrike" spc="-1">
                    <a:latin typeface="Arial"/>
                  </a:endParaRPr>
                </a:p>
              </p:txBody>
            </p:sp>
          </p:grpSp>
          <p:sp>
            <p:nvSpPr>
              <p:cNvPr id="258" name="CasellaDiTesto 41"/>
              <p:cNvSpPr/>
              <p:nvPr/>
            </p:nvSpPr>
            <p:spPr>
              <a:xfrm>
                <a:off x="7250760" y="1019880"/>
                <a:ext cx="4343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800" b="1" u="sng" strike="noStrike" spc="-1">
                    <a:solidFill>
                      <a:srgbClr val="4472C4"/>
                    </a:solidFill>
                    <a:uFillTx/>
                    <a:latin typeface="Abadi MT Condensed Light"/>
                    <a:ea typeface="DejaVu Sans"/>
                  </a:rPr>
                  <a:t>COOPERAZIONE FORESTALE</a:t>
                </a:r>
                <a:endParaRPr lang="it-IT" sz="1800" b="0" strike="noStrike" spc="-1">
                  <a:latin typeface="Arial"/>
                </a:endParaRPr>
              </a:p>
            </p:txBody>
          </p:sp>
        </p:grpSp>
        <p:sp>
          <p:nvSpPr>
            <p:cNvPr id="259" name="Triangolo 10"/>
            <p:cNvSpPr/>
            <p:nvPr/>
          </p:nvSpPr>
          <p:spPr>
            <a:xfrm>
              <a:off x="7046280" y="1085760"/>
              <a:ext cx="236160" cy="214200"/>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a:lstStyle/>
            <a:p>
              <a:endParaRPr lang="it-IT"/>
            </a:p>
          </p:txBody>
        </p:sp>
      </p:grpSp>
      <p:grpSp>
        <p:nvGrpSpPr>
          <p:cNvPr id="260" name="Gruppo 129"/>
          <p:cNvGrpSpPr/>
          <p:nvPr/>
        </p:nvGrpSpPr>
        <p:grpSpPr>
          <a:xfrm>
            <a:off x="122130" y="4266360"/>
            <a:ext cx="4497120" cy="1796040"/>
            <a:chOff x="78120" y="4270680"/>
            <a:chExt cx="4497120" cy="1796040"/>
          </a:xfrm>
        </p:grpSpPr>
        <p:grpSp>
          <p:nvGrpSpPr>
            <p:cNvPr id="261" name="Gruppo 131"/>
            <p:cNvGrpSpPr/>
            <p:nvPr/>
          </p:nvGrpSpPr>
          <p:grpSpPr>
            <a:xfrm>
              <a:off x="78120" y="4637160"/>
              <a:ext cx="4292280" cy="1429560"/>
              <a:chOff x="78120" y="4637160"/>
              <a:chExt cx="4292280" cy="1429560"/>
            </a:xfrm>
          </p:grpSpPr>
          <p:sp>
            <p:nvSpPr>
              <p:cNvPr id="262" name="Rettangolo 133"/>
              <p:cNvSpPr/>
              <p:nvPr/>
            </p:nvSpPr>
            <p:spPr>
              <a:xfrm>
                <a:off x="78120" y="4638960"/>
                <a:ext cx="4021200" cy="1410480"/>
              </a:xfrm>
              <a:prstGeom prst="rect">
                <a:avLst/>
              </a:prstGeom>
              <a:solidFill>
                <a:srgbClr val="DD7A1F">
                  <a:alpha val="70000"/>
                </a:srgbClr>
              </a:solidFill>
              <a:ln>
                <a:solidFill>
                  <a:srgbClr val="127056">
                    <a:alpha val="60000"/>
                  </a:srgbClr>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pic>
            <p:nvPicPr>
              <p:cNvPr id="263" name="Immagine 134" descr="Immagine che contiene nero, oscurità&#10;&#10;Descrizione generata automaticamente"/>
              <p:cNvPicPr/>
              <p:nvPr/>
            </p:nvPicPr>
            <p:blipFill>
              <a:blip r:embed="rId7"/>
              <a:stretch/>
            </p:blipFill>
            <p:spPr>
              <a:xfrm>
                <a:off x="210600" y="4973400"/>
                <a:ext cx="475920" cy="650160"/>
              </a:xfrm>
              <a:prstGeom prst="rect">
                <a:avLst/>
              </a:prstGeom>
              <a:ln w="0">
                <a:noFill/>
              </a:ln>
            </p:spPr>
          </p:pic>
          <p:sp>
            <p:nvSpPr>
              <p:cNvPr id="264" name="CasellaDiTesto 135"/>
              <p:cNvSpPr/>
              <p:nvPr/>
            </p:nvSpPr>
            <p:spPr>
              <a:xfrm>
                <a:off x="695880" y="4852440"/>
                <a:ext cx="2076840" cy="88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600" b="0" strike="noStrike" spc="-1">
                    <a:solidFill>
                      <a:srgbClr val="000000"/>
                    </a:solidFill>
                    <a:latin typeface="Abadi MT Condensed Light"/>
                    <a:ea typeface="DejaVu Sans"/>
                  </a:rPr>
                  <a:t>N° BENEFICIARI </a:t>
                </a:r>
                <a:endParaRPr lang="it-IT" sz="1600" b="0" strike="noStrike" spc="-1">
                  <a:latin typeface="Arial"/>
                </a:endParaRPr>
              </a:p>
              <a:p>
                <a:pPr>
                  <a:lnSpc>
                    <a:spcPct val="100000"/>
                  </a:lnSpc>
                  <a:buNone/>
                </a:pPr>
                <a:r>
                  <a:rPr lang="it-IT" sz="1600" b="0" strike="noStrike" spc="-1">
                    <a:solidFill>
                      <a:srgbClr val="000000"/>
                    </a:solidFill>
                    <a:latin typeface="Abadi MT Condensed Light"/>
                    <a:ea typeface="DejaVu Sans"/>
                  </a:rPr>
                  <a:t>FINANZIATI</a:t>
                </a:r>
                <a:endParaRPr lang="it-IT" sz="1600" b="0" strike="noStrike" spc="-1">
                  <a:latin typeface="Arial"/>
                </a:endParaRPr>
              </a:p>
              <a:p>
                <a:pPr>
                  <a:lnSpc>
                    <a:spcPct val="100000"/>
                  </a:lnSpc>
                  <a:buNone/>
                </a:pPr>
                <a:r>
                  <a:rPr lang="it-IT" sz="2000" b="1" strike="noStrike" spc="-1">
                    <a:solidFill>
                      <a:srgbClr val="000000"/>
                    </a:solidFill>
                    <a:latin typeface="Abadi MT Condensed Light"/>
                    <a:ea typeface="DejaVu Sans"/>
                  </a:rPr>
                  <a:t>39</a:t>
                </a:r>
                <a:endParaRPr lang="it-IT" sz="2000" b="0" strike="noStrike" spc="-1">
                  <a:latin typeface="Arial"/>
                </a:endParaRPr>
              </a:p>
            </p:txBody>
          </p:sp>
          <p:pic>
            <p:nvPicPr>
              <p:cNvPr id="265" name="Immagine 136" descr="Immagine che contiene nero, oscurità&#10;&#10;Descrizione generata automaticamente"/>
              <p:cNvPicPr/>
              <p:nvPr/>
            </p:nvPicPr>
            <p:blipFill>
              <a:blip r:embed="rId8"/>
              <a:stretch/>
            </p:blipFill>
            <p:spPr>
              <a:xfrm>
                <a:off x="2031120" y="4929840"/>
                <a:ext cx="540000" cy="737280"/>
              </a:xfrm>
              <a:prstGeom prst="rect">
                <a:avLst/>
              </a:prstGeom>
              <a:ln w="0">
                <a:noFill/>
              </a:ln>
            </p:spPr>
          </p:pic>
          <p:sp>
            <p:nvSpPr>
              <p:cNvPr id="266" name="CasellaDiTesto 137"/>
              <p:cNvSpPr/>
              <p:nvPr/>
            </p:nvSpPr>
            <p:spPr>
              <a:xfrm>
                <a:off x="2616480" y="4637160"/>
                <a:ext cx="1753920" cy="142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2000" b="1" strike="noStrike" spc="-1">
                    <a:solidFill>
                      <a:srgbClr val="000000"/>
                    </a:solidFill>
                    <a:latin typeface="Abadi MT Condensed Light"/>
                    <a:ea typeface="DejaVu Sans"/>
                  </a:rPr>
                  <a:t>905.000,00 €</a:t>
                </a:r>
                <a:endParaRPr lang="it-IT" sz="2000" b="0" strike="noStrike" spc="-1">
                  <a:latin typeface="Arial"/>
                </a:endParaRPr>
              </a:p>
              <a:p>
                <a:pPr>
                  <a:lnSpc>
                    <a:spcPct val="100000"/>
                  </a:lnSpc>
                  <a:buNone/>
                </a:pPr>
                <a:r>
                  <a:rPr lang="it-IT" sz="1600" b="0" strike="noStrike" spc="-1">
                    <a:solidFill>
                      <a:srgbClr val="000000"/>
                    </a:solidFill>
                    <a:latin typeface="Abadi MT Condensed Light"/>
                    <a:ea typeface="DejaVu Sans"/>
                  </a:rPr>
                  <a:t>di contributo </a:t>
                </a:r>
                <a:endParaRPr lang="it-IT" sz="1600" b="0" strike="noStrike" spc="-1">
                  <a:latin typeface="Arial"/>
                </a:endParaRPr>
              </a:p>
              <a:p>
                <a:pPr>
                  <a:lnSpc>
                    <a:spcPct val="100000"/>
                  </a:lnSpc>
                  <a:buNone/>
                </a:pPr>
                <a:r>
                  <a:rPr lang="it-IT" sz="2000" b="1" strike="noStrike" spc="-1">
                    <a:solidFill>
                      <a:srgbClr val="000000"/>
                    </a:solidFill>
                    <a:latin typeface="Abadi MT Condensed Light"/>
                    <a:ea typeface="DejaVu Sans"/>
                  </a:rPr>
                  <a:t>905.000,00 €</a:t>
                </a:r>
                <a:endParaRPr lang="it-IT" sz="2000" b="0" strike="noStrike" spc="-1">
                  <a:latin typeface="Arial"/>
                </a:endParaRPr>
              </a:p>
              <a:p>
                <a:pPr>
                  <a:lnSpc>
                    <a:spcPct val="100000"/>
                  </a:lnSpc>
                  <a:buNone/>
                </a:pPr>
                <a:r>
                  <a:rPr lang="it-IT" sz="1600" b="0" strike="noStrike" spc="-1">
                    <a:solidFill>
                      <a:srgbClr val="000000"/>
                    </a:solidFill>
                    <a:latin typeface="Abadi MT Condensed Light"/>
                    <a:ea typeface="DejaVu Sans"/>
                  </a:rPr>
                  <a:t>di investimento generato </a:t>
                </a:r>
                <a:endParaRPr lang="it-IT" sz="1600" b="0" strike="noStrike" spc="-1">
                  <a:latin typeface="Arial"/>
                </a:endParaRPr>
              </a:p>
            </p:txBody>
          </p:sp>
        </p:grpSp>
        <p:sp>
          <p:nvSpPr>
            <p:cNvPr id="267" name="CasellaDiTesto 132"/>
            <p:cNvSpPr/>
            <p:nvPr/>
          </p:nvSpPr>
          <p:spPr>
            <a:xfrm>
              <a:off x="231840" y="4270680"/>
              <a:ext cx="4343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800" b="1" u="sng" strike="noStrike" spc="-1">
                  <a:solidFill>
                    <a:srgbClr val="DD7A1F"/>
                  </a:solidFill>
                  <a:uFillTx/>
                  <a:latin typeface="Abadi MT Condensed Light"/>
                  <a:ea typeface="DejaVu Sans"/>
                </a:rPr>
                <a:t>TURISMO – CREAZIONE DI IMPRESA</a:t>
              </a:r>
              <a:endParaRPr lang="it-IT" sz="1800" b="0" strike="noStrike" spc="-1">
                <a:latin typeface="Arial"/>
              </a:endParaRPr>
            </a:p>
          </p:txBody>
        </p:sp>
      </p:grpSp>
      <p:grpSp>
        <p:nvGrpSpPr>
          <p:cNvPr id="268" name="Gruppo 108"/>
          <p:cNvGrpSpPr/>
          <p:nvPr/>
        </p:nvGrpSpPr>
        <p:grpSpPr>
          <a:xfrm>
            <a:off x="7120440" y="2802240"/>
            <a:ext cx="4496760" cy="1800720"/>
            <a:chOff x="7120440" y="2802240"/>
            <a:chExt cx="4496760" cy="1800720"/>
          </a:xfrm>
        </p:grpSpPr>
        <p:grpSp>
          <p:nvGrpSpPr>
            <p:cNvPr id="269" name="Gruppo 110"/>
            <p:cNvGrpSpPr/>
            <p:nvPr/>
          </p:nvGrpSpPr>
          <p:grpSpPr>
            <a:xfrm>
              <a:off x="7120440" y="3168360"/>
              <a:ext cx="4292280" cy="1434600"/>
              <a:chOff x="7120440" y="3168360"/>
              <a:chExt cx="4292280" cy="1434600"/>
            </a:xfrm>
          </p:grpSpPr>
          <p:sp>
            <p:nvSpPr>
              <p:cNvPr id="270" name="Rettangolo 112"/>
              <p:cNvSpPr/>
              <p:nvPr/>
            </p:nvSpPr>
            <p:spPr>
              <a:xfrm>
                <a:off x="7120440" y="3170520"/>
                <a:ext cx="4021200" cy="1410480"/>
              </a:xfrm>
              <a:prstGeom prst="rect">
                <a:avLst/>
              </a:prstGeom>
              <a:solidFill>
                <a:srgbClr val="4E933E">
                  <a:alpha val="70000"/>
                </a:srgbClr>
              </a:solidFill>
              <a:ln>
                <a:solidFill>
                  <a:srgbClr val="127056">
                    <a:alpha val="60000"/>
                  </a:srgbClr>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pic>
            <p:nvPicPr>
              <p:cNvPr id="271" name="Immagine 113" descr="Immagine che contiene nero, oscurità&#10;&#10;Descrizione generata automaticamente"/>
              <p:cNvPicPr/>
              <p:nvPr/>
            </p:nvPicPr>
            <p:blipFill>
              <a:blip r:embed="rId7"/>
              <a:stretch/>
            </p:blipFill>
            <p:spPr>
              <a:xfrm>
                <a:off x="7252560" y="3504600"/>
                <a:ext cx="475920" cy="650160"/>
              </a:xfrm>
              <a:prstGeom prst="rect">
                <a:avLst/>
              </a:prstGeom>
              <a:ln w="0">
                <a:noFill/>
              </a:ln>
            </p:spPr>
          </p:pic>
          <p:sp>
            <p:nvSpPr>
              <p:cNvPr id="272" name="CasellaDiTesto 114"/>
              <p:cNvSpPr/>
              <p:nvPr/>
            </p:nvSpPr>
            <p:spPr>
              <a:xfrm>
                <a:off x="7714800" y="3173400"/>
                <a:ext cx="2076840" cy="142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600" b="0" strike="noStrike" spc="-1">
                    <a:solidFill>
                      <a:srgbClr val="000000"/>
                    </a:solidFill>
                    <a:latin typeface="Abadi MT Condensed Light"/>
                    <a:ea typeface="DejaVu Sans"/>
                  </a:rPr>
                  <a:t>N° BENEFICIARI </a:t>
                </a:r>
                <a:endParaRPr lang="it-IT" sz="1600" b="0" strike="noStrike" spc="-1">
                  <a:latin typeface="Arial"/>
                </a:endParaRPr>
              </a:p>
              <a:p>
                <a:pPr>
                  <a:lnSpc>
                    <a:spcPct val="100000"/>
                  </a:lnSpc>
                  <a:buNone/>
                </a:pPr>
                <a:r>
                  <a:rPr lang="it-IT" sz="1600" b="0" strike="noStrike" spc="-1">
                    <a:solidFill>
                      <a:srgbClr val="000000"/>
                    </a:solidFill>
                    <a:latin typeface="Abadi MT Condensed Light"/>
                    <a:ea typeface="DejaVu Sans"/>
                  </a:rPr>
                  <a:t>FINANZIATI</a:t>
                </a:r>
                <a:endParaRPr lang="it-IT" sz="1600" b="0" strike="noStrike" spc="-1">
                  <a:latin typeface="Arial"/>
                </a:endParaRPr>
              </a:p>
              <a:p>
                <a:pPr>
                  <a:lnSpc>
                    <a:spcPct val="100000"/>
                  </a:lnSpc>
                  <a:buNone/>
                </a:pPr>
                <a:r>
                  <a:rPr lang="it-IT" sz="2000" b="1" strike="noStrike" spc="-1">
                    <a:solidFill>
                      <a:srgbClr val="000000"/>
                    </a:solidFill>
                    <a:latin typeface="Abadi MT Condensed Light"/>
                    <a:ea typeface="DejaVu Sans"/>
                  </a:rPr>
                  <a:t>5</a:t>
                </a:r>
                <a:endParaRPr lang="it-IT" sz="2000" b="0" strike="noStrike" spc="-1">
                  <a:latin typeface="Arial"/>
                </a:endParaRPr>
              </a:p>
              <a:p>
                <a:pPr>
                  <a:lnSpc>
                    <a:spcPct val="100000"/>
                  </a:lnSpc>
                  <a:buNone/>
                </a:pPr>
                <a:r>
                  <a:rPr lang="it-IT" sz="1600" b="0" strike="noStrike" spc="-1">
                    <a:solidFill>
                      <a:srgbClr val="000000"/>
                    </a:solidFill>
                    <a:latin typeface="Abadi MT Condensed Light"/>
                    <a:ea typeface="DejaVu Sans"/>
                  </a:rPr>
                  <a:t>N° FILIERE</a:t>
                </a:r>
                <a:endParaRPr lang="it-IT" sz="1600" b="0" strike="noStrike" spc="-1">
                  <a:latin typeface="Arial"/>
                </a:endParaRPr>
              </a:p>
              <a:p>
                <a:pPr>
                  <a:lnSpc>
                    <a:spcPct val="100000"/>
                  </a:lnSpc>
                  <a:buNone/>
                </a:pPr>
                <a:r>
                  <a:rPr lang="it-IT" sz="2000" b="1" strike="noStrike" spc="-1">
                    <a:solidFill>
                      <a:srgbClr val="000000"/>
                    </a:solidFill>
                    <a:latin typeface="Abadi MT Condensed Light"/>
                    <a:ea typeface="DejaVu Sans"/>
                  </a:rPr>
                  <a:t>2</a:t>
                </a:r>
                <a:endParaRPr lang="it-IT" sz="2000" b="0" strike="noStrike" spc="-1">
                  <a:latin typeface="Arial"/>
                </a:endParaRPr>
              </a:p>
            </p:txBody>
          </p:sp>
          <p:pic>
            <p:nvPicPr>
              <p:cNvPr id="273" name="Immagine 115" descr="Immagine che contiene nero, oscurità&#10;&#10;Descrizione generata automaticamente"/>
              <p:cNvPicPr/>
              <p:nvPr/>
            </p:nvPicPr>
            <p:blipFill>
              <a:blip r:embed="rId8"/>
              <a:stretch/>
            </p:blipFill>
            <p:spPr>
              <a:xfrm>
                <a:off x="9073440" y="3461040"/>
                <a:ext cx="540000" cy="737280"/>
              </a:xfrm>
              <a:prstGeom prst="rect">
                <a:avLst/>
              </a:prstGeom>
              <a:ln w="0">
                <a:noFill/>
              </a:ln>
            </p:spPr>
          </p:pic>
          <p:sp>
            <p:nvSpPr>
              <p:cNvPr id="274" name="CasellaDiTesto 116"/>
              <p:cNvSpPr/>
              <p:nvPr/>
            </p:nvSpPr>
            <p:spPr>
              <a:xfrm>
                <a:off x="9658800" y="3168360"/>
                <a:ext cx="1753920" cy="142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2000" b="1" strike="noStrike" spc="-1">
                    <a:solidFill>
                      <a:srgbClr val="000000"/>
                    </a:solidFill>
                    <a:latin typeface="Abadi MT Condensed Light"/>
                    <a:ea typeface="DejaVu Sans"/>
                  </a:rPr>
                  <a:t>193.233,93 €</a:t>
                </a:r>
                <a:endParaRPr lang="it-IT" sz="2000" b="0" strike="noStrike" spc="-1">
                  <a:latin typeface="Arial"/>
                </a:endParaRPr>
              </a:p>
              <a:p>
                <a:pPr>
                  <a:lnSpc>
                    <a:spcPct val="100000"/>
                  </a:lnSpc>
                  <a:buNone/>
                </a:pPr>
                <a:r>
                  <a:rPr lang="it-IT" sz="1600" b="0" strike="noStrike" spc="-1">
                    <a:solidFill>
                      <a:srgbClr val="000000"/>
                    </a:solidFill>
                    <a:latin typeface="Abadi MT Condensed Light"/>
                    <a:ea typeface="DejaVu Sans"/>
                  </a:rPr>
                  <a:t>di contributo </a:t>
                </a:r>
                <a:endParaRPr lang="it-IT" sz="1600" b="0" strike="noStrike" spc="-1">
                  <a:latin typeface="Arial"/>
                </a:endParaRPr>
              </a:p>
              <a:p>
                <a:pPr>
                  <a:lnSpc>
                    <a:spcPct val="100000"/>
                  </a:lnSpc>
                  <a:buNone/>
                </a:pPr>
                <a:r>
                  <a:rPr lang="it-IT" sz="2000" b="1" strike="noStrike" spc="-1">
                    <a:solidFill>
                      <a:srgbClr val="000000"/>
                    </a:solidFill>
                    <a:latin typeface="Abadi MT Condensed Light"/>
                    <a:ea typeface="DejaVu Sans"/>
                  </a:rPr>
                  <a:t>363.650,91 €</a:t>
                </a:r>
                <a:endParaRPr lang="it-IT" sz="2000" b="0" strike="noStrike" spc="-1">
                  <a:latin typeface="Arial"/>
                </a:endParaRPr>
              </a:p>
              <a:p>
                <a:pPr>
                  <a:lnSpc>
                    <a:spcPct val="100000"/>
                  </a:lnSpc>
                  <a:buNone/>
                </a:pPr>
                <a:r>
                  <a:rPr lang="it-IT" sz="1600" b="0" strike="noStrike" spc="-1">
                    <a:solidFill>
                      <a:srgbClr val="000000"/>
                    </a:solidFill>
                    <a:latin typeface="Abadi MT Condensed Light"/>
                    <a:ea typeface="DejaVu Sans"/>
                  </a:rPr>
                  <a:t>di investimento generato </a:t>
                </a:r>
                <a:endParaRPr lang="it-IT" sz="1600" b="0" strike="noStrike" spc="-1">
                  <a:latin typeface="Arial"/>
                </a:endParaRPr>
              </a:p>
            </p:txBody>
          </p:sp>
        </p:grpSp>
        <p:sp>
          <p:nvSpPr>
            <p:cNvPr id="275" name="CasellaDiTesto 111"/>
            <p:cNvSpPr/>
            <p:nvPr/>
          </p:nvSpPr>
          <p:spPr>
            <a:xfrm>
              <a:off x="7273800" y="2802240"/>
              <a:ext cx="4343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800" b="1" u="sng" strike="noStrike" spc="-1">
                  <a:solidFill>
                    <a:srgbClr val="4E933E"/>
                  </a:solidFill>
                  <a:uFillTx/>
                  <a:latin typeface="Abadi MT Condensed Light"/>
                  <a:ea typeface="DejaVu Sans"/>
                </a:rPr>
                <a:t>FILIERE AGROALIMENTARI</a:t>
              </a:r>
              <a:endParaRPr lang="it-IT" sz="1800" b="0" strike="noStrike" spc="-1">
                <a:latin typeface="Arial"/>
              </a:endParaRPr>
            </a:p>
          </p:txBody>
        </p:sp>
      </p:grpSp>
      <p:grpSp>
        <p:nvGrpSpPr>
          <p:cNvPr id="276" name="Gruppo 119"/>
          <p:cNvGrpSpPr/>
          <p:nvPr/>
        </p:nvGrpSpPr>
        <p:grpSpPr>
          <a:xfrm>
            <a:off x="4199040" y="4270680"/>
            <a:ext cx="4497120" cy="2405880"/>
            <a:chOff x="4199040" y="4270680"/>
            <a:chExt cx="4497120" cy="2405880"/>
          </a:xfrm>
        </p:grpSpPr>
        <p:grpSp>
          <p:nvGrpSpPr>
            <p:cNvPr id="277" name="Gruppo 121"/>
            <p:cNvGrpSpPr/>
            <p:nvPr/>
          </p:nvGrpSpPr>
          <p:grpSpPr>
            <a:xfrm>
              <a:off x="4199040" y="4637160"/>
              <a:ext cx="4292280" cy="2039400"/>
              <a:chOff x="4199040" y="4637160"/>
              <a:chExt cx="4292280" cy="2039400"/>
            </a:xfrm>
          </p:grpSpPr>
          <p:sp>
            <p:nvSpPr>
              <p:cNvPr id="278" name="Rettangolo 123"/>
              <p:cNvSpPr/>
              <p:nvPr/>
            </p:nvSpPr>
            <p:spPr>
              <a:xfrm>
                <a:off x="4199040" y="4638960"/>
                <a:ext cx="4021200" cy="1410480"/>
              </a:xfrm>
              <a:prstGeom prst="rect">
                <a:avLst/>
              </a:prstGeom>
              <a:solidFill>
                <a:srgbClr val="DD7A1F">
                  <a:alpha val="70000"/>
                </a:srgbClr>
              </a:solidFill>
              <a:ln>
                <a:solidFill>
                  <a:srgbClr val="127056">
                    <a:alpha val="60000"/>
                  </a:srgbClr>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pic>
            <p:nvPicPr>
              <p:cNvPr id="279" name="Immagine 124" descr="Immagine che contiene nero, oscurità&#10;&#10;Descrizione generata automaticamente"/>
              <p:cNvPicPr/>
              <p:nvPr/>
            </p:nvPicPr>
            <p:blipFill>
              <a:blip r:embed="rId7"/>
              <a:stretch/>
            </p:blipFill>
            <p:spPr>
              <a:xfrm>
                <a:off x="4331160" y="4973400"/>
                <a:ext cx="475920" cy="650160"/>
              </a:xfrm>
              <a:prstGeom prst="rect">
                <a:avLst/>
              </a:prstGeom>
              <a:ln w="0">
                <a:noFill/>
              </a:ln>
            </p:spPr>
          </p:pic>
          <p:sp>
            <p:nvSpPr>
              <p:cNvPr id="280" name="CasellaDiTesto 125"/>
              <p:cNvSpPr/>
              <p:nvPr/>
            </p:nvSpPr>
            <p:spPr>
              <a:xfrm>
                <a:off x="4816800" y="4852440"/>
                <a:ext cx="2076840" cy="88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600" b="0" strike="noStrike" spc="-1">
                    <a:solidFill>
                      <a:srgbClr val="000000"/>
                    </a:solidFill>
                    <a:latin typeface="Abadi MT Condensed Light"/>
                    <a:ea typeface="DejaVu Sans"/>
                  </a:rPr>
                  <a:t>N° BENEFICIARI </a:t>
                </a:r>
                <a:endParaRPr lang="it-IT" sz="1600" b="0" strike="noStrike" spc="-1">
                  <a:latin typeface="Arial"/>
                </a:endParaRPr>
              </a:p>
              <a:p>
                <a:pPr>
                  <a:lnSpc>
                    <a:spcPct val="100000"/>
                  </a:lnSpc>
                  <a:buNone/>
                </a:pPr>
                <a:r>
                  <a:rPr lang="it-IT" sz="1600" b="0" strike="noStrike" spc="-1">
                    <a:solidFill>
                      <a:srgbClr val="000000"/>
                    </a:solidFill>
                    <a:latin typeface="Abadi MT Condensed Light"/>
                    <a:ea typeface="DejaVu Sans"/>
                  </a:rPr>
                  <a:t>FINANZIATI</a:t>
                </a:r>
                <a:endParaRPr lang="it-IT" sz="1600" b="0" strike="noStrike" spc="-1">
                  <a:latin typeface="Arial"/>
                </a:endParaRPr>
              </a:p>
              <a:p>
                <a:pPr>
                  <a:lnSpc>
                    <a:spcPct val="100000"/>
                  </a:lnSpc>
                  <a:buNone/>
                </a:pPr>
                <a:r>
                  <a:rPr lang="it-IT" sz="2000" b="1" strike="noStrike" spc="-1">
                    <a:solidFill>
                      <a:srgbClr val="000000"/>
                    </a:solidFill>
                    <a:latin typeface="Abadi MT Condensed Light"/>
                    <a:ea typeface="DejaVu Sans"/>
                  </a:rPr>
                  <a:t>29</a:t>
                </a:r>
                <a:endParaRPr lang="it-IT" sz="2000" b="0" strike="noStrike" spc="-1">
                  <a:latin typeface="Arial"/>
                </a:endParaRPr>
              </a:p>
            </p:txBody>
          </p:sp>
          <p:pic>
            <p:nvPicPr>
              <p:cNvPr id="281" name="Immagine 126" descr="Immagine che contiene nero, oscurità&#10;&#10;Descrizione generata automaticamente"/>
              <p:cNvPicPr/>
              <p:nvPr/>
            </p:nvPicPr>
            <p:blipFill>
              <a:blip r:embed="rId8"/>
              <a:stretch/>
            </p:blipFill>
            <p:spPr>
              <a:xfrm>
                <a:off x="6152040" y="4929840"/>
                <a:ext cx="540000" cy="737280"/>
              </a:xfrm>
              <a:prstGeom prst="rect">
                <a:avLst/>
              </a:prstGeom>
              <a:ln w="0">
                <a:noFill/>
              </a:ln>
            </p:spPr>
          </p:pic>
          <p:sp>
            <p:nvSpPr>
              <p:cNvPr id="282" name="CasellaDiTesto 127"/>
              <p:cNvSpPr/>
              <p:nvPr/>
            </p:nvSpPr>
            <p:spPr>
              <a:xfrm>
                <a:off x="6737400" y="4637160"/>
                <a:ext cx="1753920" cy="2039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2000" b="1" strike="noStrike" spc="-1">
                    <a:solidFill>
                      <a:srgbClr val="000000"/>
                    </a:solidFill>
                    <a:latin typeface="Abadi MT Condensed Light"/>
                    <a:ea typeface="DejaVu Sans"/>
                  </a:rPr>
                  <a:t>2.212.998,93 €</a:t>
                </a:r>
                <a:endParaRPr lang="it-IT" sz="2000" b="0" strike="noStrike" spc="-1">
                  <a:latin typeface="Arial"/>
                </a:endParaRPr>
              </a:p>
              <a:p>
                <a:pPr>
                  <a:lnSpc>
                    <a:spcPct val="100000"/>
                  </a:lnSpc>
                  <a:buNone/>
                </a:pPr>
                <a:r>
                  <a:rPr lang="it-IT" sz="1600" b="0" strike="noStrike" spc="-1">
                    <a:solidFill>
                      <a:srgbClr val="000000"/>
                    </a:solidFill>
                    <a:latin typeface="Abadi MT Condensed Light"/>
                    <a:ea typeface="DejaVu Sans"/>
                  </a:rPr>
                  <a:t>di contributo </a:t>
                </a:r>
                <a:endParaRPr lang="it-IT" sz="1600" b="0" strike="noStrike" spc="-1">
                  <a:latin typeface="Arial"/>
                </a:endParaRPr>
              </a:p>
              <a:p>
                <a:pPr>
                  <a:lnSpc>
                    <a:spcPct val="100000"/>
                  </a:lnSpc>
                  <a:buNone/>
                </a:pPr>
                <a:r>
                  <a:rPr lang="it-IT" sz="2000" b="1" strike="noStrike" spc="-1">
                    <a:solidFill>
                      <a:srgbClr val="000000"/>
                    </a:solidFill>
                    <a:latin typeface="Abadi MT Condensed Light"/>
                    <a:ea typeface="DejaVu Sans"/>
                  </a:rPr>
                  <a:t>4.061.908,76 €</a:t>
                </a:r>
                <a:endParaRPr lang="it-IT" sz="2000" b="0" strike="noStrike" spc="-1">
                  <a:latin typeface="Arial"/>
                </a:endParaRPr>
              </a:p>
              <a:p>
                <a:pPr>
                  <a:lnSpc>
                    <a:spcPct val="100000"/>
                  </a:lnSpc>
                  <a:buNone/>
                </a:pPr>
                <a:r>
                  <a:rPr lang="it-IT" sz="1600" b="0" strike="noStrike" spc="-1">
                    <a:solidFill>
                      <a:srgbClr val="000000"/>
                    </a:solidFill>
                    <a:latin typeface="Abadi MT Condensed Light"/>
                    <a:ea typeface="DejaVu Sans"/>
                  </a:rPr>
                  <a:t>di investimento generato </a:t>
                </a:r>
                <a:endParaRPr lang="it-IT" sz="1600" b="0" strike="noStrike" spc="-1">
                  <a:latin typeface="Arial"/>
                </a:endParaRPr>
              </a:p>
            </p:txBody>
          </p:sp>
        </p:grpSp>
        <p:sp>
          <p:nvSpPr>
            <p:cNvPr id="283" name="CasellaDiTesto 122"/>
            <p:cNvSpPr/>
            <p:nvPr/>
          </p:nvSpPr>
          <p:spPr>
            <a:xfrm>
              <a:off x="4352760" y="4270680"/>
              <a:ext cx="4343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1800" b="1" u="sng" strike="noStrike" spc="-1">
                  <a:solidFill>
                    <a:srgbClr val="DD7A1F"/>
                  </a:solidFill>
                  <a:uFillTx/>
                  <a:latin typeface="Abadi MT Condensed Light"/>
                  <a:ea typeface="DejaVu Sans"/>
                </a:rPr>
                <a:t>TURISMO – SVILUPPO DI IMPRESA</a:t>
              </a:r>
              <a:endParaRPr lang="it-IT" sz="1800" b="0" strike="noStrike" spc="-1">
                <a:latin typeface="Arial"/>
              </a:endParaRPr>
            </a:p>
          </p:txBody>
        </p:sp>
      </p:grpSp>
      <p:sp>
        <p:nvSpPr>
          <p:cNvPr id="284" name="Ovale 148"/>
          <p:cNvSpPr/>
          <p:nvPr/>
        </p:nvSpPr>
        <p:spPr>
          <a:xfrm>
            <a:off x="4145040" y="4330800"/>
            <a:ext cx="236880" cy="215280"/>
          </a:xfrm>
          <a:prstGeom prst="ellipse">
            <a:avLst/>
          </a:prstGeom>
          <a:noFill/>
          <a:ln w="28575">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285" name="Pentagono regolare 18"/>
          <p:cNvSpPr/>
          <p:nvPr/>
        </p:nvSpPr>
        <p:spPr>
          <a:xfrm>
            <a:off x="7097400" y="2889000"/>
            <a:ext cx="235080" cy="215280"/>
          </a:xfrm>
          <a:prstGeom prst="pentagon">
            <a:avLst>
              <a:gd name="hf" fmla="val 105146"/>
              <a:gd name="vf" fmla="val 110557"/>
            </a:avLst>
          </a:prstGeom>
          <a:solidFill>
            <a:srgbClr val="4E933E"/>
          </a:solidFill>
          <a:ln>
            <a:noFill/>
          </a:ln>
        </p:spPr>
        <p:style>
          <a:lnRef idx="2">
            <a:schemeClr val="accent1">
              <a:shade val="50000"/>
            </a:schemeClr>
          </a:lnRef>
          <a:fillRef idx="1">
            <a:schemeClr val="accent1"/>
          </a:fillRef>
          <a:effectRef idx="0">
            <a:schemeClr val="accent1"/>
          </a:effectRef>
          <a:fontRef idx="minor"/>
        </p:style>
        <p:txBody>
          <a:bodyPr/>
          <a:lstStyle/>
          <a:p>
            <a:endParaRPr lang="it-IT"/>
          </a:p>
        </p:txBody>
      </p:sp>
      <p:pic>
        <p:nvPicPr>
          <p:cNvPr id="286" name="Immagine 50"/>
          <p:cNvPicPr/>
          <p:nvPr/>
        </p:nvPicPr>
        <p:blipFill>
          <a:blip r:embed="rId9"/>
          <a:stretch/>
        </p:blipFill>
        <p:spPr>
          <a:xfrm>
            <a:off x="6812558" y="6140821"/>
            <a:ext cx="2336760" cy="69840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magine 3"/>
          <p:cNvPicPr/>
          <p:nvPr/>
        </p:nvPicPr>
        <p:blipFill>
          <a:blip r:embed="rId2"/>
          <a:stretch/>
        </p:blipFill>
        <p:spPr>
          <a:xfrm>
            <a:off x="6958266" y="6111360"/>
            <a:ext cx="2336760" cy="698400"/>
          </a:xfrm>
          <a:prstGeom prst="rect">
            <a:avLst/>
          </a:prstGeom>
          <a:ln w="0">
            <a:noFill/>
          </a:ln>
        </p:spPr>
      </p:pic>
      <p:pic>
        <p:nvPicPr>
          <p:cNvPr id="175" name="Immagine 4"/>
          <p:cNvPicPr/>
          <p:nvPr/>
        </p:nvPicPr>
        <p:blipFill>
          <a:blip r:embed="rId3"/>
          <a:stretch/>
        </p:blipFill>
        <p:spPr>
          <a:xfrm rot="5400000">
            <a:off x="8254080" y="3031200"/>
            <a:ext cx="6969600" cy="906120"/>
          </a:xfrm>
          <a:prstGeom prst="rect">
            <a:avLst/>
          </a:prstGeom>
          <a:ln w="0">
            <a:noFill/>
          </a:ln>
        </p:spPr>
      </p:pic>
      <p:pic>
        <p:nvPicPr>
          <p:cNvPr id="176" name="Immagine 5" descr="Immagine che contiene Elementi grafici, Carattere, clipart, simbolo&#10;&#10;Descrizione generata automaticamente"/>
          <p:cNvPicPr/>
          <p:nvPr/>
        </p:nvPicPr>
        <p:blipFill>
          <a:blip r:embed="rId4"/>
          <a:stretch/>
        </p:blipFill>
        <p:spPr>
          <a:xfrm>
            <a:off x="252360" y="239760"/>
            <a:ext cx="1199520" cy="971280"/>
          </a:xfrm>
          <a:prstGeom prst="rect">
            <a:avLst/>
          </a:prstGeom>
          <a:ln w="0">
            <a:noFill/>
          </a:ln>
        </p:spPr>
      </p:pic>
      <p:grpSp>
        <p:nvGrpSpPr>
          <p:cNvPr id="177" name="Group 15"/>
          <p:cNvGrpSpPr/>
          <p:nvPr/>
        </p:nvGrpSpPr>
        <p:grpSpPr>
          <a:xfrm>
            <a:off x="1506971" y="6085800"/>
            <a:ext cx="4772520" cy="694440"/>
            <a:chOff x="193680" y="6089760"/>
            <a:chExt cx="4772520" cy="694440"/>
          </a:xfrm>
        </p:grpSpPr>
        <p:pic>
          <p:nvPicPr>
            <p:cNvPr id="178" name="Picture 12"/>
            <p:cNvPicPr/>
            <p:nvPr/>
          </p:nvPicPr>
          <p:blipFill>
            <a:blip r:embed="rId5"/>
            <a:stretch/>
          </p:blipFill>
          <p:spPr>
            <a:xfrm>
              <a:off x="193680" y="6089760"/>
              <a:ext cx="3933000" cy="694440"/>
            </a:xfrm>
            <a:prstGeom prst="rect">
              <a:avLst/>
            </a:prstGeom>
            <a:ln w="0">
              <a:noFill/>
            </a:ln>
          </p:spPr>
        </p:pic>
        <p:pic>
          <p:nvPicPr>
            <p:cNvPr id="179" name="Picture 14"/>
            <p:cNvPicPr/>
            <p:nvPr/>
          </p:nvPicPr>
          <p:blipFill>
            <a:blip r:embed="rId6"/>
            <a:stretch/>
          </p:blipFill>
          <p:spPr>
            <a:xfrm>
              <a:off x="4461480" y="6198840"/>
              <a:ext cx="504720" cy="531360"/>
            </a:xfrm>
            <a:prstGeom prst="rect">
              <a:avLst/>
            </a:prstGeom>
            <a:ln w="0">
              <a:noFill/>
            </a:ln>
          </p:spPr>
        </p:pic>
      </p:grpSp>
      <p:sp>
        <p:nvSpPr>
          <p:cNvPr id="181" name="Rettangolo 11"/>
          <p:cNvSpPr/>
          <p:nvPr/>
        </p:nvSpPr>
        <p:spPr>
          <a:xfrm>
            <a:off x="538920" y="1386720"/>
            <a:ext cx="10302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2000" b="1" strike="noStrike" spc="-1" dirty="0">
                <a:solidFill>
                  <a:srgbClr val="DD7A1F"/>
                </a:solidFill>
                <a:latin typeface="Abadi MT Condensed Light"/>
                <a:ea typeface="Times New Roman"/>
              </a:rPr>
              <a:t>Servizi</a:t>
            </a:r>
            <a:endParaRPr lang="it-IT" sz="2000" b="0" strike="noStrike" spc="-1" dirty="0">
              <a:latin typeface="Arial"/>
            </a:endParaRPr>
          </a:p>
        </p:txBody>
      </p:sp>
      <p:sp>
        <p:nvSpPr>
          <p:cNvPr id="183" name="Rettangolo 13"/>
          <p:cNvSpPr/>
          <p:nvPr/>
        </p:nvSpPr>
        <p:spPr>
          <a:xfrm>
            <a:off x="1895400" y="657000"/>
            <a:ext cx="89456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2800" b="1" strike="noStrike" spc="-1" dirty="0">
                <a:solidFill>
                  <a:srgbClr val="DD7A1F"/>
                </a:solidFill>
                <a:latin typeface="Abadi MT Condensed Light"/>
                <a:ea typeface="Times New Roman"/>
              </a:rPr>
              <a:t>LO SPORTELLO LOCALE DEL GAL</a:t>
            </a:r>
            <a:endParaRPr lang="it-IT" sz="2800" b="0" strike="noStrike" spc="-1" dirty="0">
              <a:latin typeface="Arial"/>
            </a:endParaRPr>
          </a:p>
        </p:txBody>
      </p:sp>
      <p:pic>
        <p:nvPicPr>
          <p:cNvPr id="184" name="Segnaposto immagine 7"/>
          <p:cNvPicPr/>
          <p:nvPr/>
        </p:nvPicPr>
        <p:blipFill>
          <a:blip r:embed="rId7"/>
          <a:srcRect t="-763" b="314"/>
          <a:stretch/>
        </p:blipFill>
        <p:spPr>
          <a:xfrm>
            <a:off x="7265678" y="1515853"/>
            <a:ext cx="2336760" cy="3481560"/>
          </a:xfrm>
          <a:prstGeom prst="rect">
            <a:avLst/>
          </a:prstGeom>
          <a:ln w="0">
            <a:noFill/>
          </a:ln>
        </p:spPr>
      </p:pic>
      <p:sp>
        <p:nvSpPr>
          <p:cNvPr id="3" name="CasellaDiTesto 2">
            <a:extLst>
              <a:ext uri="{FF2B5EF4-FFF2-40B4-BE49-F238E27FC236}">
                <a16:creationId xmlns:a16="http://schemas.microsoft.com/office/drawing/2014/main" id="{ECE4C033-90ED-94D4-24AD-7C9FFF1B0458}"/>
              </a:ext>
            </a:extLst>
          </p:cNvPr>
          <p:cNvSpPr txBox="1"/>
          <p:nvPr/>
        </p:nvSpPr>
        <p:spPr>
          <a:xfrm>
            <a:off x="479764" y="1823629"/>
            <a:ext cx="7131880" cy="1200329"/>
          </a:xfrm>
          <a:prstGeom prst="rect">
            <a:avLst/>
          </a:prstGeom>
          <a:noFill/>
        </p:spPr>
        <p:txBody>
          <a:bodyPr wrap="square" rtlCol="0">
            <a:spAutoFit/>
          </a:bodyPr>
          <a:lstStyle/>
          <a:p>
            <a:pPr marL="578358" indent="-285750" algn="just" rtl="0" eaLnBrk="1" fontAlgn="t" latinLnBrk="0" hangingPunct="1">
              <a:spcBef>
                <a:spcPts val="0"/>
              </a:spcBef>
              <a:spcAft>
                <a:spcPts val="0"/>
              </a:spcAft>
              <a:buFont typeface="Wingdings" pitchFamily="2" charset="2"/>
              <a:buChar char="ü"/>
              <a:tabLst>
                <a:tab pos="0" algn="l"/>
              </a:tabLst>
            </a:pPr>
            <a:r>
              <a:rPr lang="it-IT" sz="1800" b="0" i="0" u="none" strike="noStrike" kern="1200" spc="-1" dirty="0">
                <a:solidFill>
                  <a:srgbClr val="000000"/>
                </a:solidFill>
                <a:effectLst/>
                <a:latin typeface="Abadi MT Condensed Light" panose="020B0306030101010103" pitchFamily="34" charset="77"/>
                <a:ea typeface="DejaVu Sans"/>
                <a:cs typeface="DejaVu Sans"/>
              </a:rPr>
              <a:t>Accoglienza</a:t>
            </a:r>
          </a:p>
          <a:p>
            <a:pPr marL="578358" indent="-285750" algn="just" rtl="0" eaLnBrk="1" fontAlgn="t" latinLnBrk="0" hangingPunct="1">
              <a:spcBef>
                <a:spcPts val="0"/>
              </a:spcBef>
              <a:spcAft>
                <a:spcPts val="0"/>
              </a:spcAft>
              <a:buFont typeface="Wingdings" pitchFamily="2" charset="2"/>
              <a:buChar char="ü"/>
              <a:tabLst>
                <a:tab pos="0" algn="l"/>
              </a:tabLst>
            </a:pPr>
            <a:r>
              <a:rPr lang="it-IT" spc="-1" dirty="0">
                <a:solidFill>
                  <a:srgbClr val="000000"/>
                </a:solidFill>
                <a:latin typeface="Abadi MT Condensed Light" panose="020B0306030101010103" pitchFamily="34" charset="77"/>
                <a:ea typeface="DejaVu Sans"/>
                <a:cs typeface="DejaVu Sans"/>
              </a:rPr>
              <a:t>Orientamento</a:t>
            </a:r>
          </a:p>
          <a:p>
            <a:pPr marL="578358" indent="-285750" algn="just" rtl="0" eaLnBrk="1" fontAlgn="t" latinLnBrk="0" hangingPunct="1">
              <a:spcBef>
                <a:spcPts val="0"/>
              </a:spcBef>
              <a:spcAft>
                <a:spcPts val="0"/>
              </a:spcAft>
              <a:buFont typeface="Wingdings" pitchFamily="2" charset="2"/>
              <a:buChar char="ü"/>
              <a:tabLst>
                <a:tab pos="0" algn="l"/>
              </a:tabLst>
            </a:pPr>
            <a:r>
              <a:rPr lang="it-IT" sz="1800" b="0" i="0" u="none" strike="noStrike" kern="1200" spc="-1" dirty="0">
                <a:solidFill>
                  <a:srgbClr val="000000"/>
                </a:solidFill>
                <a:effectLst/>
                <a:latin typeface="Abadi MT Condensed Light" panose="020B0306030101010103" pitchFamily="34" charset="77"/>
                <a:ea typeface="DejaVu Sans"/>
                <a:cs typeface="DejaVu Sans"/>
              </a:rPr>
              <a:t>Avvio percorso di consulenza – MIP</a:t>
            </a:r>
          </a:p>
          <a:p>
            <a:pPr marL="292608" algn="just" rtl="0" eaLnBrk="1" fontAlgn="t" latinLnBrk="0" hangingPunct="1">
              <a:spcBef>
                <a:spcPts val="0"/>
              </a:spcBef>
              <a:spcAft>
                <a:spcPts val="0"/>
              </a:spcAft>
              <a:tabLst>
                <a:tab pos="0" algn="l"/>
              </a:tabLst>
            </a:pPr>
            <a:r>
              <a:rPr lang="it-IT" sz="1800" b="0" i="0" u="none" strike="noStrike" kern="1200" spc="-1" dirty="0">
                <a:solidFill>
                  <a:srgbClr val="000000"/>
                </a:solidFill>
                <a:effectLst/>
                <a:latin typeface="Abadi MT Condensed Light" panose="020B0306030101010103" pitchFamily="34" charset="77"/>
                <a:ea typeface="DejaVu Sans"/>
                <a:cs typeface="DejaVu Sans"/>
              </a:rPr>
              <a:t> </a:t>
            </a:r>
            <a:endParaRPr lang="it-IT" sz="1800" b="0" i="0" u="none" strike="noStrike" dirty="0">
              <a:effectLst/>
              <a:latin typeface="Arial" panose="020B0604020202020204" pitchFamily="34" charset="0"/>
            </a:endParaRPr>
          </a:p>
        </p:txBody>
      </p:sp>
      <p:sp>
        <p:nvSpPr>
          <p:cNvPr id="4" name="CasellaDiTesto 3">
            <a:extLst>
              <a:ext uri="{FF2B5EF4-FFF2-40B4-BE49-F238E27FC236}">
                <a16:creationId xmlns:a16="http://schemas.microsoft.com/office/drawing/2014/main" id="{FE95EDBC-D0CA-7CBD-746A-6B612EB318BA}"/>
              </a:ext>
            </a:extLst>
          </p:cNvPr>
          <p:cNvSpPr txBox="1"/>
          <p:nvPr/>
        </p:nvSpPr>
        <p:spPr>
          <a:xfrm>
            <a:off x="538920" y="2845754"/>
            <a:ext cx="2150533" cy="2031325"/>
          </a:xfrm>
          <a:prstGeom prst="rect">
            <a:avLst/>
          </a:prstGeom>
          <a:noFill/>
        </p:spPr>
        <p:txBody>
          <a:bodyPr wrap="square" rtlCol="0">
            <a:spAutoFit/>
          </a:bodyPr>
          <a:lstStyle/>
          <a:p>
            <a:pPr>
              <a:lnSpc>
                <a:spcPct val="100000"/>
              </a:lnSpc>
              <a:buNone/>
            </a:pPr>
            <a:r>
              <a:rPr lang="it-IT" b="1" spc="-1" dirty="0">
                <a:solidFill>
                  <a:srgbClr val="DD7A1F"/>
                </a:solidFill>
                <a:latin typeface="Abadi MT Condensed Light"/>
                <a:ea typeface="Times New Roman"/>
              </a:rPr>
              <a:t>B</a:t>
            </a:r>
            <a:r>
              <a:rPr lang="it-IT" sz="1800" b="1" strike="noStrike" spc="-1" dirty="0">
                <a:solidFill>
                  <a:srgbClr val="DD7A1F"/>
                </a:solidFill>
                <a:latin typeface="Abadi MT Condensed Light"/>
                <a:ea typeface="Times New Roman"/>
              </a:rPr>
              <a:t>eneficiari:</a:t>
            </a:r>
          </a:p>
          <a:p>
            <a:pPr marL="578358" indent="-285750" algn="just" rtl="0" eaLnBrk="1" fontAlgn="t" latinLnBrk="0" hangingPunct="1">
              <a:spcBef>
                <a:spcPts val="0"/>
              </a:spcBef>
              <a:spcAft>
                <a:spcPts val="0"/>
              </a:spcAft>
              <a:buFont typeface="Wingdings" pitchFamily="2" charset="2"/>
              <a:buChar char="ü"/>
              <a:tabLst>
                <a:tab pos="0" algn="l"/>
              </a:tabLst>
            </a:pPr>
            <a:r>
              <a:rPr lang="it-IT" spc="-1" dirty="0">
                <a:solidFill>
                  <a:srgbClr val="000000"/>
                </a:solidFill>
                <a:latin typeface="Abadi MT Condensed Light" panose="020B0306030101010103" pitchFamily="34" charset="77"/>
                <a:ea typeface="DejaVu Sans"/>
                <a:cs typeface="DejaVu Sans"/>
              </a:rPr>
              <a:t>Persone fisiche</a:t>
            </a:r>
          </a:p>
          <a:p>
            <a:pPr marL="578358" indent="-285750" algn="just" rtl="0" eaLnBrk="1" fontAlgn="t" latinLnBrk="0" hangingPunct="1">
              <a:spcBef>
                <a:spcPts val="0"/>
              </a:spcBef>
              <a:spcAft>
                <a:spcPts val="0"/>
              </a:spcAft>
              <a:buFont typeface="Wingdings" pitchFamily="2" charset="2"/>
              <a:buChar char="ü"/>
              <a:tabLst>
                <a:tab pos="0" algn="l"/>
              </a:tabLst>
            </a:pPr>
            <a:r>
              <a:rPr lang="it-IT" sz="1800" b="0" i="0" u="none" strike="noStrike" kern="1200" spc="-1" dirty="0">
                <a:solidFill>
                  <a:srgbClr val="000000"/>
                </a:solidFill>
                <a:effectLst/>
                <a:latin typeface="Abadi MT Condensed Light" panose="020B0306030101010103" pitchFamily="34" charset="77"/>
                <a:ea typeface="DejaVu Sans"/>
                <a:cs typeface="DejaVu Sans"/>
              </a:rPr>
              <a:t>Imprese</a:t>
            </a:r>
          </a:p>
          <a:p>
            <a:pPr marL="578358" indent="-285750" algn="just" rtl="0" eaLnBrk="1" fontAlgn="t" latinLnBrk="0" hangingPunct="1">
              <a:spcBef>
                <a:spcPts val="0"/>
              </a:spcBef>
              <a:spcAft>
                <a:spcPts val="0"/>
              </a:spcAft>
              <a:buFont typeface="Wingdings" pitchFamily="2" charset="2"/>
              <a:buChar char="ü"/>
              <a:tabLst>
                <a:tab pos="0" algn="l"/>
              </a:tabLst>
            </a:pPr>
            <a:r>
              <a:rPr lang="it-IT" spc="-1" dirty="0">
                <a:solidFill>
                  <a:srgbClr val="000000"/>
                </a:solidFill>
                <a:latin typeface="Abadi MT Condensed Light" panose="020B0306030101010103" pitchFamily="34" charset="77"/>
                <a:ea typeface="DejaVu Sans"/>
                <a:cs typeface="DejaVu Sans"/>
              </a:rPr>
              <a:t>Associazioni</a:t>
            </a:r>
          </a:p>
          <a:p>
            <a:pPr marL="578358" indent="-285750" algn="just" rtl="0" eaLnBrk="1" fontAlgn="t" latinLnBrk="0" hangingPunct="1">
              <a:spcBef>
                <a:spcPts val="0"/>
              </a:spcBef>
              <a:spcAft>
                <a:spcPts val="0"/>
              </a:spcAft>
              <a:buFont typeface="Wingdings" pitchFamily="2" charset="2"/>
              <a:buChar char="ü"/>
              <a:tabLst>
                <a:tab pos="0" algn="l"/>
              </a:tabLst>
            </a:pPr>
            <a:r>
              <a:rPr lang="it-IT" sz="1800" b="0" i="0" u="none" strike="noStrike" kern="1200" spc="-1" dirty="0">
                <a:solidFill>
                  <a:srgbClr val="000000"/>
                </a:solidFill>
                <a:effectLst/>
                <a:latin typeface="Abadi MT Condensed Light" panose="020B0306030101010103" pitchFamily="34" charset="77"/>
                <a:ea typeface="DejaVu Sans"/>
                <a:cs typeface="DejaVu Sans"/>
              </a:rPr>
              <a:t>Enti pubblici</a:t>
            </a:r>
          </a:p>
          <a:p>
            <a:pPr marL="292608" algn="just" rtl="0" eaLnBrk="1" fontAlgn="t" latinLnBrk="0" hangingPunct="1">
              <a:spcBef>
                <a:spcPts val="0"/>
              </a:spcBef>
              <a:spcAft>
                <a:spcPts val="0"/>
              </a:spcAft>
              <a:tabLst>
                <a:tab pos="0" algn="l"/>
              </a:tabLst>
            </a:pPr>
            <a:endParaRPr lang="it-IT" spc="-1" dirty="0">
              <a:solidFill>
                <a:srgbClr val="000000"/>
              </a:solidFill>
              <a:latin typeface="Abadi MT Condensed Light" panose="020B0306030101010103" pitchFamily="34" charset="77"/>
              <a:ea typeface="DejaVu Sans"/>
              <a:cs typeface="DejaVu Sans"/>
            </a:endParaRPr>
          </a:p>
          <a:p>
            <a:pPr>
              <a:lnSpc>
                <a:spcPct val="100000"/>
              </a:lnSpc>
              <a:buNone/>
            </a:pPr>
            <a:endParaRPr lang="it-IT" sz="1800" b="0" strike="noStrike" spc="-1" dirty="0">
              <a:latin typeface="Arial"/>
            </a:endParaRPr>
          </a:p>
        </p:txBody>
      </p:sp>
      <p:sp>
        <p:nvSpPr>
          <p:cNvPr id="5" name="CasellaDiTesto 4">
            <a:extLst>
              <a:ext uri="{FF2B5EF4-FFF2-40B4-BE49-F238E27FC236}">
                <a16:creationId xmlns:a16="http://schemas.microsoft.com/office/drawing/2014/main" id="{74B3B34E-BAA9-96DE-581E-60950D120CA5}"/>
              </a:ext>
            </a:extLst>
          </p:cNvPr>
          <p:cNvSpPr txBox="1"/>
          <p:nvPr/>
        </p:nvSpPr>
        <p:spPr>
          <a:xfrm>
            <a:off x="538920" y="4276842"/>
            <a:ext cx="9102071" cy="1938992"/>
          </a:xfrm>
          <a:prstGeom prst="rect">
            <a:avLst/>
          </a:prstGeom>
          <a:noFill/>
        </p:spPr>
        <p:txBody>
          <a:bodyPr wrap="square" rtlCol="0">
            <a:spAutoFit/>
          </a:bodyPr>
          <a:lstStyle/>
          <a:p>
            <a:pPr>
              <a:lnSpc>
                <a:spcPct val="100000"/>
              </a:lnSpc>
              <a:buNone/>
            </a:pPr>
            <a:r>
              <a:rPr lang="it-IT" b="1" spc="-1" dirty="0">
                <a:solidFill>
                  <a:srgbClr val="DD7A1F"/>
                </a:solidFill>
                <a:latin typeface="Abadi MT Condensed Light"/>
                <a:ea typeface="Times New Roman"/>
              </a:rPr>
              <a:t>Accesso:</a:t>
            </a:r>
          </a:p>
          <a:p>
            <a:pPr marL="578358" indent="-285750" algn="just" rtl="0" eaLnBrk="1" fontAlgn="t" latinLnBrk="0" hangingPunct="1">
              <a:spcBef>
                <a:spcPts val="0"/>
              </a:spcBef>
              <a:spcAft>
                <a:spcPts val="0"/>
              </a:spcAft>
              <a:buFont typeface="Wingdings" pitchFamily="2" charset="2"/>
              <a:buChar char="ü"/>
              <a:tabLst>
                <a:tab pos="0" algn="l"/>
              </a:tabLst>
            </a:pPr>
            <a:r>
              <a:rPr lang="it-IT" spc="-1" dirty="0">
                <a:solidFill>
                  <a:srgbClr val="000000"/>
                </a:solidFill>
                <a:latin typeface="Abadi MT Condensed Light" panose="020B0306030101010103" pitchFamily="34" charset="77"/>
                <a:ea typeface="DejaVu Sans"/>
                <a:cs typeface="DejaVu Sans"/>
              </a:rPr>
              <a:t>Mail: </a:t>
            </a:r>
            <a:r>
              <a:rPr lang="it-IT" spc="-1" dirty="0">
                <a:solidFill>
                  <a:srgbClr val="000000"/>
                </a:solidFill>
                <a:latin typeface="Abadi MT Condensed Light" panose="020B0306030101010103" pitchFamily="34" charset="77"/>
                <a:ea typeface="DejaVu Sans"/>
                <a:cs typeface="DejaVu Sans"/>
                <a:hlinkClick r:id="rId8"/>
              </a:rPr>
              <a:t>sportello@galvallidelcanavese.it</a:t>
            </a:r>
            <a:endParaRPr lang="it-IT" spc="-1" dirty="0">
              <a:solidFill>
                <a:srgbClr val="000000"/>
              </a:solidFill>
              <a:latin typeface="Abadi MT Condensed Light" panose="020B0306030101010103" pitchFamily="34" charset="77"/>
              <a:ea typeface="DejaVu Sans"/>
              <a:cs typeface="DejaVu Sans"/>
            </a:endParaRPr>
          </a:p>
          <a:p>
            <a:pPr marL="578358" indent="-285750" algn="just" rtl="0" eaLnBrk="1" fontAlgn="t" latinLnBrk="0" hangingPunct="1">
              <a:spcBef>
                <a:spcPts val="0"/>
              </a:spcBef>
              <a:spcAft>
                <a:spcPts val="0"/>
              </a:spcAft>
              <a:buFont typeface="Wingdings" pitchFamily="2" charset="2"/>
              <a:buChar char="ü"/>
              <a:tabLst>
                <a:tab pos="0" algn="l"/>
              </a:tabLst>
            </a:pPr>
            <a:r>
              <a:rPr lang="it-IT" spc="-1" dirty="0">
                <a:solidFill>
                  <a:srgbClr val="000000"/>
                </a:solidFill>
                <a:latin typeface="Abadi MT Condensed Light" panose="020B0306030101010103" pitchFamily="34" charset="77"/>
                <a:ea typeface="DejaVu Sans"/>
                <a:cs typeface="DejaVu Sans"/>
              </a:rPr>
              <a:t>Telefono: 0124/310109 - 3936006083</a:t>
            </a:r>
          </a:p>
          <a:p>
            <a:pPr marL="578358" indent="-285750" algn="just" rtl="0" eaLnBrk="1" fontAlgn="t" latinLnBrk="0" hangingPunct="1">
              <a:spcBef>
                <a:spcPts val="0"/>
              </a:spcBef>
              <a:spcAft>
                <a:spcPts val="0"/>
              </a:spcAft>
              <a:buFont typeface="Wingdings" pitchFamily="2" charset="2"/>
              <a:buChar char="ü"/>
              <a:tabLst>
                <a:tab pos="0" algn="l"/>
              </a:tabLst>
            </a:pPr>
            <a:r>
              <a:rPr lang="it-IT" sz="1800" b="0" i="0" u="none" strike="noStrike" kern="1200" spc="-1" dirty="0">
                <a:solidFill>
                  <a:srgbClr val="000000"/>
                </a:solidFill>
                <a:effectLst/>
                <a:latin typeface="Abadi MT Condensed Light" panose="020B0306030101010103" pitchFamily="34" charset="77"/>
                <a:ea typeface="DejaVu Sans"/>
                <a:cs typeface="DejaVu Sans"/>
              </a:rPr>
              <a:t>Registrazione: </a:t>
            </a:r>
          </a:p>
          <a:p>
            <a:pPr marL="292608" algn="just" rtl="0" eaLnBrk="1" fontAlgn="t" latinLnBrk="0" hangingPunct="1">
              <a:spcBef>
                <a:spcPts val="0"/>
              </a:spcBef>
              <a:spcAft>
                <a:spcPts val="0"/>
              </a:spcAft>
              <a:tabLst>
                <a:tab pos="0" algn="l"/>
              </a:tabLst>
            </a:pPr>
            <a:r>
              <a:rPr lang="it-IT" sz="1200" b="0" i="0" u="none" strike="noStrike" kern="1200" spc="-1" dirty="0">
                <a:solidFill>
                  <a:srgbClr val="000000"/>
                </a:solidFill>
                <a:effectLst/>
                <a:latin typeface="Abadi MT Condensed Light" panose="020B0306030101010103" pitchFamily="34" charset="77"/>
                <a:ea typeface="DejaVu Sans"/>
                <a:cs typeface="DejaVu Sans"/>
              </a:rPr>
              <a:t>https://</a:t>
            </a:r>
            <a:r>
              <a:rPr lang="it-IT" sz="1200" b="0" i="0" u="none" strike="noStrike" kern="1200" spc="-1" dirty="0" err="1">
                <a:solidFill>
                  <a:srgbClr val="000000"/>
                </a:solidFill>
                <a:effectLst/>
                <a:latin typeface="Abadi MT Condensed Light" panose="020B0306030101010103" pitchFamily="34" charset="77"/>
                <a:ea typeface="DejaVu Sans"/>
                <a:cs typeface="DejaVu Sans"/>
              </a:rPr>
              <a:t>docs.google.com</a:t>
            </a:r>
            <a:r>
              <a:rPr lang="it-IT" sz="1200" b="0" i="0" u="none" strike="noStrike" kern="1200" spc="-1" dirty="0">
                <a:solidFill>
                  <a:srgbClr val="000000"/>
                </a:solidFill>
                <a:effectLst/>
                <a:latin typeface="Abadi MT Condensed Light" panose="020B0306030101010103" pitchFamily="34" charset="77"/>
                <a:ea typeface="DejaVu Sans"/>
                <a:cs typeface="DejaVu Sans"/>
              </a:rPr>
              <a:t>/</a:t>
            </a:r>
            <a:r>
              <a:rPr lang="it-IT" sz="1200" b="0" i="0" u="none" strike="noStrike" kern="1200" spc="-1" dirty="0" err="1">
                <a:solidFill>
                  <a:srgbClr val="000000"/>
                </a:solidFill>
                <a:effectLst/>
                <a:latin typeface="Abadi MT Condensed Light" panose="020B0306030101010103" pitchFamily="34" charset="77"/>
                <a:ea typeface="DejaVu Sans"/>
                <a:cs typeface="DejaVu Sans"/>
              </a:rPr>
              <a:t>forms</a:t>
            </a:r>
            <a:r>
              <a:rPr lang="it-IT" sz="1200" b="0" i="0" u="none" strike="noStrike" kern="1200" spc="-1" dirty="0">
                <a:solidFill>
                  <a:srgbClr val="000000"/>
                </a:solidFill>
                <a:effectLst/>
                <a:latin typeface="Abadi MT Condensed Light" panose="020B0306030101010103" pitchFamily="34" charset="77"/>
                <a:ea typeface="DejaVu Sans"/>
                <a:cs typeface="DejaVu Sans"/>
              </a:rPr>
              <a:t>/d/e/1FAIpQLSepmrkQgKg3mVzQOEH67PnPpDQ6yh7H3ojDdBpJPSbdonN-GA/</a:t>
            </a:r>
            <a:r>
              <a:rPr lang="it-IT" sz="1200" b="0" i="0" u="none" strike="noStrike" kern="1200" spc="-1" dirty="0" err="1">
                <a:solidFill>
                  <a:srgbClr val="000000"/>
                </a:solidFill>
                <a:effectLst/>
                <a:latin typeface="Abadi MT Condensed Light" panose="020B0306030101010103" pitchFamily="34" charset="77"/>
                <a:ea typeface="DejaVu Sans"/>
                <a:cs typeface="DejaVu Sans"/>
              </a:rPr>
              <a:t>viewform?usp</a:t>
            </a:r>
            <a:r>
              <a:rPr lang="it-IT" sz="1200" b="0" i="0" u="none" strike="noStrike" kern="1200" spc="-1" dirty="0">
                <a:solidFill>
                  <a:srgbClr val="000000"/>
                </a:solidFill>
                <a:effectLst/>
                <a:latin typeface="Abadi MT Condensed Light" panose="020B0306030101010103" pitchFamily="34" charset="77"/>
                <a:ea typeface="DejaVu Sans"/>
                <a:cs typeface="DejaVu Sans"/>
              </a:rPr>
              <a:t>=</a:t>
            </a:r>
            <a:r>
              <a:rPr lang="it-IT" sz="1200" b="0" i="0" u="none" strike="noStrike" kern="1200" spc="-1" dirty="0" err="1">
                <a:solidFill>
                  <a:srgbClr val="000000"/>
                </a:solidFill>
                <a:effectLst/>
                <a:latin typeface="Abadi MT Condensed Light" panose="020B0306030101010103" pitchFamily="34" charset="77"/>
                <a:ea typeface="DejaVu Sans"/>
                <a:cs typeface="DejaVu Sans"/>
              </a:rPr>
              <a:t>sf_link</a:t>
            </a:r>
            <a:endParaRPr lang="it-IT" sz="1200" b="0" i="0" u="none" strike="noStrike" kern="1200" spc="-1" dirty="0">
              <a:solidFill>
                <a:srgbClr val="000000"/>
              </a:solidFill>
              <a:effectLst/>
              <a:latin typeface="Abadi MT Condensed Light" panose="020B0306030101010103" pitchFamily="34" charset="77"/>
              <a:ea typeface="DejaVu Sans"/>
              <a:cs typeface="DejaVu Sans"/>
            </a:endParaRPr>
          </a:p>
          <a:p>
            <a:pPr marL="578358" indent="-285750" algn="just" rtl="0" eaLnBrk="1" fontAlgn="t" latinLnBrk="0" hangingPunct="1">
              <a:spcBef>
                <a:spcPts val="0"/>
              </a:spcBef>
              <a:spcAft>
                <a:spcPts val="0"/>
              </a:spcAft>
              <a:buFont typeface="Wingdings" pitchFamily="2" charset="2"/>
              <a:buChar char="ü"/>
              <a:tabLst>
                <a:tab pos="0" algn="l"/>
              </a:tabLst>
            </a:pPr>
            <a:endParaRPr lang="it-IT" spc="-1" dirty="0">
              <a:solidFill>
                <a:srgbClr val="000000"/>
              </a:solidFill>
              <a:latin typeface="Abadi MT Condensed Light" panose="020B0306030101010103" pitchFamily="34" charset="77"/>
              <a:ea typeface="DejaVu Sans"/>
              <a:cs typeface="DejaVu Sans"/>
            </a:endParaRPr>
          </a:p>
          <a:p>
            <a:pPr>
              <a:lnSpc>
                <a:spcPct val="100000"/>
              </a:lnSpc>
              <a:buNone/>
            </a:pPr>
            <a:endParaRPr lang="it-IT" b="1" spc="-1" dirty="0">
              <a:solidFill>
                <a:srgbClr val="DD7A1F"/>
              </a:solidFill>
              <a:latin typeface="Abadi MT Condensed Light"/>
              <a:ea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B6177-D0A8-88F7-0708-D4242A0908FC}"/>
            </a:ext>
          </a:extLst>
        </p:cNvPr>
        <p:cNvGrpSpPr/>
        <p:nvPr/>
      </p:nvGrpSpPr>
      <p:grpSpPr>
        <a:xfrm>
          <a:off x="0" y="0"/>
          <a:ext cx="0" cy="0"/>
          <a:chOff x="0" y="0"/>
          <a:chExt cx="0" cy="0"/>
        </a:xfrm>
      </p:grpSpPr>
      <p:pic>
        <p:nvPicPr>
          <p:cNvPr id="475" name="Immagine 4">
            <a:extLst>
              <a:ext uri="{FF2B5EF4-FFF2-40B4-BE49-F238E27FC236}">
                <a16:creationId xmlns:a16="http://schemas.microsoft.com/office/drawing/2014/main" id="{5F721161-0FA0-1584-B082-23CF479BDF12}"/>
              </a:ext>
            </a:extLst>
          </p:cNvPr>
          <p:cNvPicPr/>
          <p:nvPr/>
        </p:nvPicPr>
        <p:blipFill>
          <a:blip r:embed="rId2"/>
          <a:stretch/>
        </p:blipFill>
        <p:spPr>
          <a:xfrm rot="5400000">
            <a:off x="8254140" y="3035039"/>
            <a:ext cx="6969600" cy="906120"/>
          </a:xfrm>
          <a:prstGeom prst="rect">
            <a:avLst/>
          </a:prstGeom>
          <a:ln w="0">
            <a:noFill/>
          </a:ln>
        </p:spPr>
      </p:pic>
      <p:pic>
        <p:nvPicPr>
          <p:cNvPr id="476" name="Immagine 5" descr="Immagine che contiene Elementi grafici, Carattere, clipart, simbolo&#10;&#10;Descrizione generata automaticamente">
            <a:extLst>
              <a:ext uri="{FF2B5EF4-FFF2-40B4-BE49-F238E27FC236}">
                <a16:creationId xmlns:a16="http://schemas.microsoft.com/office/drawing/2014/main" id="{55BE5694-6DD7-2A5E-2D01-94D13AA2AA67}"/>
              </a:ext>
            </a:extLst>
          </p:cNvPr>
          <p:cNvPicPr/>
          <p:nvPr/>
        </p:nvPicPr>
        <p:blipFill>
          <a:blip r:embed="rId3"/>
          <a:stretch/>
        </p:blipFill>
        <p:spPr>
          <a:xfrm>
            <a:off x="252360" y="239760"/>
            <a:ext cx="1199520" cy="971280"/>
          </a:xfrm>
          <a:prstGeom prst="rect">
            <a:avLst/>
          </a:prstGeom>
          <a:ln w="0">
            <a:noFill/>
          </a:ln>
        </p:spPr>
      </p:pic>
      <p:grpSp>
        <p:nvGrpSpPr>
          <p:cNvPr id="477" name="Group 15">
            <a:extLst>
              <a:ext uri="{FF2B5EF4-FFF2-40B4-BE49-F238E27FC236}">
                <a16:creationId xmlns:a16="http://schemas.microsoft.com/office/drawing/2014/main" id="{B98E4B20-FC21-2450-5A96-BC5016C04F72}"/>
              </a:ext>
            </a:extLst>
          </p:cNvPr>
          <p:cNvGrpSpPr/>
          <p:nvPr/>
        </p:nvGrpSpPr>
        <p:grpSpPr>
          <a:xfrm>
            <a:off x="996935" y="6085800"/>
            <a:ext cx="4772520" cy="694440"/>
            <a:chOff x="193680" y="6089760"/>
            <a:chExt cx="4772520" cy="694440"/>
          </a:xfrm>
        </p:grpSpPr>
        <p:pic>
          <p:nvPicPr>
            <p:cNvPr id="478" name="Picture 12">
              <a:extLst>
                <a:ext uri="{FF2B5EF4-FFF2-40B4-BE49-F238E27FC236}">
                  <a16:creationId xmlns:a16="http://schemas.microsoft.com/office/drawing/2014/main" id="{FE46958D-E21F-0CED-501B-A7089EF23C8B}"/>
                </a:ext>
              </a:extLst>
            </p:cNvPr>
            <p:cNvPicPr/>
            <p:nvPr/>
          </p:nvPicPr>
          <p:blipFill>
            <a:blip r:embed="rId4"/>
            <a:stretch/>
          </p:blipFill>
          <p:spPr>
            <a:xfrm>
              <a:off x="193680" y="6089760"/>
              <a:ext cx="3933000" cy="694440"/>
            </a:xfrm>
            <a:prstGeom prst="rect">
              <a:avLst/>
            </a:prstGeom>
            <a:ln w="0">
              <a:noFill/>
            </a:ln>
          </p:spPr>
        </p:pic>
        <p:pic>
          <p:nvPicPr>
            <p:cNvPr id="479" name="Picture 14">
              <a:extLst>
                <a:ext uri="{FF2B5EF4-FFF2-40B4-BE49-F238E27FC236}">
                  <a16:creationId xmlns:a16="http://schemas.microsoft.com/office/drawing/2014/main" id="{654DFD85-0F76-54E4-FF53-DE175BD1BDDA}"/>
                </a:ext>
              </a:extLst>
            </p:cNvPr>
            <p:cNvPicPr/>
            <p:nvPr/>
          </p:nvPicPr>
          <p:blipFill>
            <a:blip r:embed="rId5"/>
            <a:stretch/>
          </p:blipFill>
          <p:spPr>
            <a:xfrm>
              <a:off x="4461480" y="6198840"/>
              <a:ext cx="504720" cy="531360"/>
            </a:xfrm>
            <a:prstGeom prst="rect">
              <a:avLst/>
            </a:prstGeom>
            <a:ln w="0">
              <a:noFill/>
            </a:ln>
          </p:spPr>
        </p:pic>
      </p:grpSp>
      <p:sp>
        <p:nvSpPr>
          <p:cNvPr id="482" name="Freccia destra 13">
            <a:extLst>
              <a:ext uri="{FF2B5EF4-FFF2-40B4-BE49-F238E27FC236}">
                <a16:creationId xmlns:a16="http://schemas.microsoft.com/office/drawing/2014/main" id="{255B2A9B-6A17-626C-C521-AD778F405851}"/>
              </a:ext>
            </a:extLst>
          </p:cNvPr>
          <p:cNvSpPr/>
          <p:nvPr/>
        </p:nvSpPr>
        <p:spPr>
          <a:xfrm>
            <a:off x="630719" y="3001852"/>
            <a:ext cx="577440" cy="383400"/>
          </a:xfrm>
          <a:prstGeom prst="rightArrow">
            <a:avLst>
              <a:gd name="adj1" fmla="val 50000"/>
              <a:gd name="adj2" fmla="val 50000"/>
            </a:avLst>
          </a:prstGeom>
          <a:solidFill>
            <a:srgbClr val="92D050"/>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dirty="0">
              <a:solidFill>
                <a:srgbClr val="FFFF00"/>
              </a:solidFill>
            </a:endParaRPr>
          </a:p>
        </p:txBody>
      </p:sp>
      <p:sp>
        <p:nvSpPr>
          <p:cNvPr id="483" name="Freccia destra 17">
            <a:extLst>
              <a:ext uri="{FF2B5EF4-FFF2-40B4-BE49-F238E27FC236}">
                <a16:creationId xmlns:a16="http://schemas.microsoft.com/office/drawing/2014/main" id="{6F35DABB-4BED-929C-1634-01C05EC66A40}"/>
              </a:ext>
            </a:extLst>
          </p:cNvPr>
          <p:cNvSpPr/>
          <p:nvPr/>
        </p:nvSpPr>
        <p:spPr>
          <a:xfrm>
            <a:off x="633061" y="1533909"/>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dirty="0"/>
          </a:p>
        </p:txBody>
      </p:sp>
      <p:sp>
        <p:nvSpPr>
          <p:cNvPr id="489" name="Rettangolo 1">
            <a:extLst>
              <a:ext uri="{FF2B5EF4-FFF2-40B4-BE49-F238E27FC236}">
                <a16:creationId xmlns:a16="http://schemas.microsoft.com/office/drawing/2014/main" id="{FDAAFA68-F23F-27C1-F28E-C97A872D82FE}"/>
              </a:ext>
            </a:extLst>
          </p:cNvPr>
          <p:cNvSpPr/>
          <p:nvPr/>
        </p:nvSpPr>
        <p:spPr>
          <a:xfrm>
            <a:off x="6024600" y="489600"/>
            <a:ext cx="48164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p:txBody>
      </p:sp>
      <p:pic>
        <p:nvPicPr>
          <p:cNvPr id="490" name="Immagine 19">
            <a:extLst>
              <a:ext uri="{FF2B5EF4-FFF2-40B4-BE49-F238E27FC236}">
                <a16:creationId xmlns:a16="http://schemas.microsoft.com/office/drawing/2014/main" id="{B913B644-46CC-ABB1-BB8F-DAA919605923}"/>
              </a:ext>
            </a:extLst>
          </p:cNvPr>
          <p:cNvPicPr/>
          <p:nvPr/>
        </p:nvPicPr>
        <p:blipFill>
          <a:blip r:embed="rId6"/>
          <a:stretch/>
        </p:blipFill>
        <p:spPr>
          <a:xfrm>
            <a:off x="6789787" y="6085800"/>
            <a:ext cx="2336760" cy="698400"/>
          </a:xfrm>
          <a:prstGeom prst="rect">
            <a:avLst/>
          </a:prstGeom>
          <a:ln w="0">
            <a:noFill/>
          </a:ln>
        </p:spPr>
      </p:pic>
      <p:sp>
        <p:nvSpPr>
          <p:cNvPr id="2" name="CasellaDiTesto 1">
            <a:extLst>
              <a:ext uri="{FF2B5EF4-FFF2-40B4-BE49-F238E27FC236}">
                <a16:creationId xmlns:a16="http://schemas.microsoft.com/office/drawing/2014/main" id="{CF2A1FF6-1C3C-A110-C467-730E4A023E4B}"/>
              </a:ext>
            </a:extLst>
          </p:cNvPr>
          <p:cNvSpPr txBox="1"/>
          <p:nvPr/>
        </p:nvSpPr>
        <p:spPr>
          <a:xfrm>
            <a:off x="1493008" y="1222312"/>
            <a:ext cx="4466046" cy="923330"/>
          </a:xfrm>
          <a:prstGeom prst="rect">
            <a:avLst/>
          </a:prstGeom>
          <a:noFill/>
        </p:spPr>
        <p:txBody>
          <a:bodyPr wrap="square" rtlCol="0">
            <a:spAutoFit/>
          </a:bodyPr>
          <a:lstStyle/>
          <a:p>
            <a:endParaRPr lang="it-IT" dirty="0"/>
          </a:p>
          <a:p>
            <a:r>
              <a:rPr lang="it-IT" b="1" dirty="0"/>
              <a:t>1) </a:t>
            </a:r>
            <a:r>
              <a:rPr lang="it-IT" dirty="0"/>
              <a:t>Invio manifestazione di interesse (GAL)</a:t>
            </a:r>
          </a:p>
          <a:p>
            <a:endParaRPr lang="it-IT" dirty="0"/>
          </a:p>
        </p:txBody>
      </p:sp>
      <p:sp>
        <p:nvSpPr>
          <p:cNvPr id="6" name="AutoShape 6">
            <a:extLst>
              <a:ext uri="{FF2B5EF4-FFF2-40B4-BE49-F238E27FC236}">
                <a16:creationId xmlns:a16="http://schemas.microsoft.com/office/drawing/2014/main" id="{BCF398EB-DB48-1767-5CB6-5B6C7F27742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Rettangolo 23">
            <a:extLst>
              <a:ext uri="{FF2B5EF4-FFF2-40B4-BE49-F238E27FC236}">
                <a16:creationId xmlns:a16="http://schemas.microsoft.com/office/drawing/2014/main" id="{0FED09D6-DC10-10A1-76AC-3A3634142AAE}"/>
              </a:ext>
            </a:extLst>
          </p:cNvPr>
          <p:cNvSpPr/>
          <p:nvPr/>
        </p:nvSpPr>
        <p:spPr>
          <a:xfrm>
            <a:off x="791915" y="444477"/>
            <a:ext cx="894564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3600" b="1" spc="-1" dirty="0">
                <a:solidFill>
                  <a:srgbClr val="DD7A1F"/>
                </a:solidFill>
                <a:latin typeface="Abadi MT Condensed Light"/>
              </a:rPr>
              <a:t>COME FUNZIONANO I BANDI</a:t>
            </a:r>
          </a:p>
        </p:txBody>
      </p:sp>
      <p:sp>
        <p:nvSpPr>
          <p:cNvPr id="7" name="CasellaDiTesto 6">
            <a:extLst>
              <a:ext uri="{FF2B5EF4-FFF2-40B4-BE49-F238E27FC236}">
                <a16:creationId xmlns:a16="http://schemas.microsoft.com/office/drawing/2014/main" id="{2DD6625A-E2A4-917B-4401-29AD0E794F61}"/>
              </a:ext>
            </a:extLst>
          </p:cNvPr>
          <p:cNvSpPr txBox="1"/>
          <p:nvPr/>
        </p:nvSpPr>
        <p:spPr>
          <a:xfrm>
            <a:off x="1473968" y="4274127"/>
            <a:ext cx="3883193" cy="2215991"/>
          </a:xfrm>
          <a:prstGeom prst="rect">
            <a:avLst/>
          </a:prstGeom>
          <a:noFill/>
        </p:spPr>
        <p:txBody>
          <a:bodyPr wrap="square" rtlCol="0">
            <a:spAutoFit/>
          </a:bodyPr>
          <a:lstStyle/>
          <a:p>
            <a:pPr algn="ctr"/>
            <a:endParaRPr lang="it-IT" dirty="0"/>
          </a:p>
          <a:p>
            <a:r>
              <a:rPr lang="it-IT" b="1" dirty="0"/>
              <a:t>5) </a:t>
            </a:r>
            <a:r>
              <a:rPr lang="it-IT" dirty="0"/>
              <a:t>Esito Ammissione (GAL):</a:t>
            </a:r>
          </a:p>
          <a:p>
            <a:pPr marL="742950" lvl="1" indent="-285750">
              <a:buFont typeface="Arial" panose="020B0604020202020204" pitchFamily="34" charset="0"/>
              <a:buChar char="•"/>
            </a:pPr>
            <a:r>
              <a:rPr lang="it-IT" sz="1200" dirty="0"/>
              <a:t>Ammesso </a:t>
            </a:r>
          </a:p>
          <a:p>
            <a:pPr marL="742950" lvl="1" indent="-285750">
              <a:buFont typeface="Arial" panose="020B0604020202020204" pitchFamily="34" charset="0"/>
              <a:buChar char="•"/>
            </a:pPr>
            <a:r>
              <a:rPr lang="it-IT" sz="1200" dirty="0"/>
              <a:t>Ammesso ma non finanziabile per mancanze di risorse</a:t>
            </a:r>
          </a:p>
          <a:p>
            <a:pPr marL="742950" lvl="1" indent="-285750">
              <a:buFont typeface="Arial" panose="020B0604020202020204" pitchFamily="34" charset="0"/>
              <a:buChar char="•"/>
            </a:pPr>
            <a:r>
              <a:rPr lang="it-IT" sz="1200" dirty="0"/>
              <a:t>Non ammesso</a:t>
            </a:r>
          </a:p>
          <a:p>
            <a:pPr marL="742950" lvl="1" indent="-285750">
              <a:buFont typeface="Arial" panose="020B0604020202020204" pitchFamily="34" charset="0"/>
              <a:buChar char="•"/>
            </a:pPr>
            <a:endParaRPr lang="it-IT" dirty="0"/>
          </a:p>
          <a:p>
            <a:pPr algn="ctr"/>
            <a:endParaRPr lang="it-IT" dirty="0"/>
          </a:p>
          <a:p>
            <a:endParaRPr lang="it-IT" dirty="0"/>
          </a:p>
        </p:txBody>
      </p:sp>
      <p:sp>
        <p:nvSpPr>
          <p:cNvPr id="8" name="Freccia destra 13">
            <a:extLst>
              <a:ext uri="{FF2B5EF4-FFF2-40B4-BE49-F238E27FC236}">
                <a16:creationId xmlns:a16="http://schemas.microsoft.com/office/drawing/2014/main" id="{A0742306-CFBA-416F-C239-1634ED8195E4}"/>
              </a:ext>
            </a:extLst>
          </p:cNvPr>
          <p:cNvSpPr/>
          <p:nvPr/>
        </p:nvSpPr>
        <p:spPr>
          <a:xfrm>
            <a:off x="636318" y="4576098"/>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9" name="CasellaDiTesto 8">
            <a:extLst>
              <a:ext uri="{FF2B5EF4-FFF2-40B4-BE49-F238E27FC236}">
                <a16:creationId xmlns:a16="http://schemas.microsoft.com/office/drawing/2014/main" id="{4C22A18C-210E-0A78-67DE-3D0C28FE783B}"/>
              </a:ext>
            </a:extLst>
          </p:cNvPr>
          <p:cNvSpPr txBox="1"/>
          <p:nvPr/>
        </p:nvSpPr>
        <p:spPr>
          <a:xfrm>
            <a:off x="1525781" y="1832561"/>
            <a:ext cx="4466046" cy="923330"/>
          </a:xfrm>
          <a:prstGeom prst="rect">
            <a:avLst/>
          </a:prstGeom>
          <a:noFill/>
        </p:spPr>
        <p:txBody>
          <a:bodyPr wrap="square" rtlCol="0">
            <a:spAutoFit/>
          </a:bodyPr>
          <a:lstStyle/>
          <a:p>
            <a:endParaRPr lang="it-IT" dirty="0"/>
          </a:p>
          <a:p>
            <a:r>
              <a:rPr lang="it-IT" b="1" dirty="0"/>
              <a:t>2) </a:t>
            </a:r>
            <a:r>
              <a:rPr lang="it-IT" dirty="0"/>
              <a:t>Pubblicazione bando - data apertura/chiusura (GAL)</a:t>
            </a:r>
          </a:p>
        </p:txBody>
      </p:sp>
      <p:sp>
        <p:nvSpPr>
          <p:cNvPr id="10" name="Freccia destra 13">
            <a:extLst>
              <a:ext uri="{FF2B5EF4-FFF2-40B4-BE49-F238E27FC236}">
                <a16:creationId xmlns:a16="http://schemas.microsoft.com/office/drawing/2014/main" id="{173E2A47-5ED0-7637-CE34-D881E02761EF}"/>
              </a:ext>
            </a:extLst>
          </p:cNvPr>
          <p:cNvSpPr/>
          <p:nvPr/>
        </p:nvSpPr>
        <p:spPr>
          <a:xfrm>
            <a:off x="6190692" y="2413828"/>
            <a:ext cx="577440" cy="383400"/>
          </a:xfrm>
          <a:prstGeom prst="rightArrow">
            <a:avLst>
              <a:gd name="adj1" fmla="val 50000"/>
              <a:gd name="adj2" fmla="val 50000"/>
            </a:avLst>
          </a:prstGeom>
          <a:solidFill>
            <a:srgbClr val="92D050"/>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3" name="CasellaDiTesto 12">
            <a:extLst>
              <a:ext uri="{FF2B5EF4-FFF2-40B4-BE49-F238E27FC236}">
                <a16:creationId xmlns:a16="http://schemas.microsoft.com/office/drawing/2014/main" id="{86799B8E-2094-617C-4B74-648AB342DAEA}"/>
              </a:ext>
            </a:extLst>
          </p:cNvPr>
          <p:cNvSpPr txBox="1"/>
          <p:nvPr/>
        </p:nvSpPr>
        <p:spPr>
          <a:xfrm>
            <a:off x="1493008" y="3801190"/>
            <a:ext cx="4466046" cy="646331"/>
          </a:xfrm>
          <a:prstGeom prst="rect">
            <a:avLst/>
          </a:prstGeom>
          <a:noFill/>
        </p:spPr>
        <p:txBody>
          <a:bodyPr wrap="square" rtlCol="0">
            <a:spAutoFit/>
          </a:bodyPr>
          <a:lstStyle/>
          <a:p>
            <a:r>
              <a:rPr lang="it-IT" b="1" dirty="0"/>
              <a:t>4) </a:t>
            </a:r>
            <a:r>
              <a:rPr lang="it-IT" dirty="0"/>
              <a:t>Istruttoria della domanda entro 180 gg (GAL)</a:t>
            </a:r>
          </a:p>
        </p:txBody>
      </p:sp>
      <p:sp>
        <p:nvSpPr>
          <p:cNvPr id="14" name="Freccia destra 13">
            <a:extLst>
              <a:ext uri="{FF2B5EF4-FFF2-40B4-BE49-F238E27FC236}">
                <a16:creationId xmlns:a16="http://schemas.microsoft.com/office/drawing/2014/main" id="{07BA2FC8-1CCE-D4A0-07D1-864008BC2CE4}"/>
              </a:ext>
            </a:extLst>
          </p:cNvPr>
          <p:cNvSpPr/>
          <p:nvPr/>
        </p:nvSpPr>
        <p:spPr>
          <a:xfrm>
            <a:off x="643235" y="2217596"/>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7" name="Freccia destra 13">
            <a:extLst>
              <a:ext uri="{FF2B5EF4-FFF2-40B4-BE49-F238E27FC236}">
                <a16:creationId xmlns:a16="http://schemas.microsoft.com/office/drawing/2014/main" id="{4C076D38-31AA-AF65-EC6E-2033A816013C}"/>
              </a:ext>
            </a:extLst>
          </p:cNvPr>
          <p:cNvSpPr/>
          <p:nvPr/>
        </p:nvSpPr>
        <p:spPr>
          <a:xfrm>
            <a:off x="6204646" y="1514244"/>
            <a:ext cx="577440" cy="383400"/>
          </a:xfrm>
          <a:prstGeom prst="rightArrow">
            <a:avLst>
              <a:gd name="adj1" fmla="val 50000"/>
              <a:gd name="adj2" fmla="val 50000"/>
            </a:avLst>
          </a:prstGeom>
          <a:solidFill>
            <a:srgbClr val="92D050"/>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8" name="CasellaDiTesto 17">
            <a:extLst>
              <a:ext uri="{FF2B5EF4-FFF2-40B4-BE49-F238E27FC236}">
                <a16:creationId xmlns:a16="http://schemas.microsoft.com/office/drawing/2014/main" id="{233E0D8E-80EA-333B-3A84-58C60C8DB079}"/>
              </a:ext>
            </a:extLst>
          </p:cNvPr>
          <p:cNvSpPr txBox="1"/>
          <p:nvPr/>
        </p:nvSpPr>
        <p:spPr>
          <a:xfrm>
            <a:off x="6858162" y="1211040"/>
            <a:ext cx="4466046" cy="923330"/>
          </a:xfrm>
          <a:prstGeom prst="rect">
            <a:avLst/>
          </a:prstGeom>
          <a:noFill/>
        </p:spPr>
        <p:txBody>
          <a:bodyPr wrap="square" rtlCol="0">
            <a:spAutoFit/>
          </a:bodyPr>
          <a:lstStyle/>
          <a:p>
            <a:endParaRPr lang="it-IT" dirty="0"/>
          </a:p>
          <a:p>
            <a:r>
              <a:rPr lang="it-IT" b="1" dirty="0"/>
              <a:t>6) </a:t>
            </a:r>
            <a:r>
              <a:rPr lang="it-IT" dirty="0"/>
              <a:t>Realizzazione interventi (Beneficiario) (per le tempistiche vedi specifiche bando)</a:t>
            </a:r>
          </a:p>
        </p:txBody>
      </p:sp>
      <p:sp>
        <p:nvSpPr>
          <p:cNvPr id="19" name="CasellaDiTesto 18">
            <a:extLst>
              <a:ext uri="{FF2B5EF4-FFF2-40B4-BE49-F238E27FC236}">
                <a16:creationId xmlns:a16="http://schemas.microsoft.com/office/drawing/2014/main" id="{28D70F91-4B80-FC0C-10F3-504F38AE6AF4}"/>
              </a:ext>
            </a:extLst>
          </p:cNvPr>
          <p:cNvSpPr txBox="1"/>
          <p:nvPr/>
        </p:nvSpPr>
        <p:spPr>
          <a:xfrm>
            <a:off x="1515479" y="2550907"/>
            <a:ext cx="4466046" cy="1200329"/>
          </a:xfrm>
          <a:prstGeom prst="rect">
            <a:avLst/>
          </a:prstGeom>
          <a:noFill/>
        </p:spPr>
        <p:txBody>
          <a:bodyPr wrap="square" rtlCol="0">
            <a:spAutoFit/>
          </a:bodyPr>
          <a:lstStyle/>
          <a:p>
            <a:endParaRPr lang="it-IT" dirty="0"/>
          </a:p>
          <a:p>
            <a:r>
              <a:rPr lang="it-IT" b="1" dirty="0"/>
              <a:t>3) </a:t>
            </a:r>
            <a:r>
              <a:rPr lang="it-IT" dirty="0"/>
              <a:t>Invio domanda di sostegno su sistema Piemonte (Registrazione su anagrafe agricola Beneficiario)</a:t>
            </a:r>
          </a:p>
        </p:txBody>
      </p:sp>
      <p:sp>
        <p:nvSpPr>
          <p:cNvPr id="3" name="CasellaDiTesto 2">
            <a:extLst>
              <a:ext uri="{FF2B5EF4-FFF2-40B4-BE49-F238E27FC236}">
                <a16:creationId xmlns:a16="http://schemas.microsoft.com/office/drawing/2014/main" id="{43E7C863-B1EF-8FE9-3F7F-A26D27E6EA11}"/>
              </a:ext>
            </a:extLst>
          </p:cNvPr>
          <p:cNvSpPr txBox="1"/>
          <p:nvPr/>
        </p:nvSpPr>
        <p:spPr>
          <a:xfrm>
            <a:off x="6858162" y="2384507"/>
            <a:ext cx="4466046" cy="646331"/>
          </a:xfrm>
          <a:prstGeom prst="rect">
            <a:avLst/>
          </a:prstGeom>
          <a:noFill/>
        </p:spPr>
        <p:txBody>
          <a:bodyPr wrap="square" rtlCol="0">
            <a:spAutoFit/>
          </a:bodyPr>
          <a:lstStyle/>
          <a:p>
            <a:r>
              <a:rPr lang="it-IT" b="1" dirty="0"/>
              <a:t>7) </a:t>
            </a:r>
            <a:r>
              <a:rPr lang="it-IT" dirty="0"/>
              <a:t>Rendicontazione saldo (Beneficiario) (per le tempistiche vedi specifiche bando)</a:t>
            </a:r>
          </a:p>
        </p:txBody>
      </p:sp>
      <p:sp>
        <p:nvSpPr>
          <p:cNvPr id="5" name="Freccia destra 13">
            <a:extLst>
              <a:ext uri="{FF2B5EF4-FFF2-40B4-BE49-F238E27FC236}">
                <a16:creationId xmlns:a16="http://schemas.microsoft.com/office/drawing/2014/main" id="{6568FF71-1028-C879-EA16-9828FEA31CC0}"/>
              </a:ext>
            </a:extLst>
          </p:cNvPr>
          <p:cNvSpPr/>
          <p:nvPr/>
        </p:nvSpPr>
        <p:spPr>
          <a:xfrm>
            <a:off x="630719" y="3842281"/>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2" name="CasellaDiTesto 11">
            <a:extLst>
              <a:ext uri="{FF2B5EF4-FFF2-40B4-BE49-F238E27FC236}">
                <a16:creationId xmlns:a16="http://schemas.microsoft.com/office/drawing/2014/main" id="{1912DA43-B4BC-5405-F45C-EFBEE566F3F9}"/>
              </a:ext>
            </a:extLst>
          </p:cNvPr>
          <p:cNvSpPr txBox="1"/>
          <p:nvPr/>
        </p:nvSpPr>
        <p:spPr>
          <a:xfrm>
            <a:off x="6885106" y="3150615"/>
            <a:ext cx="4283800" cy="923330"/>
          </a:xfrm>
          <a:prstGeom prst="rect">
            <a:avLst/>
          </a:prstGeom>
          <a:noFill/>
        </p:spPr>
        <p:txBody>
          <a:bodyPr wrap="square">
            <a:spAutoFit/>
          </a:bodyPr>
          <a:lstStyle/>
          <a:p>
            <a:r>
              <a:rPr lang="it-IT" b="1" dirty="0"/>
              <a:t>8) </a:t>
            </a:r>
            <a:r>
              <a:rPr lang="it-IT" dirty="0"/>
              <a:t>Istruttoria e sopralluogo entro 180 gg  (GAL) </a:t>
            </a:r>
          </a:p>
          <a:p>
            <a:endParaRPr lang="it-IT" dirty="0"/>
          </a:p>
        </p:txBody>
      </p:sp>
      <p:sp>
        <p:nvSpPr>
          <p:cNvPr id="16" name="Freccia destra 13">
            <a:extLst>
              <a:ext uri="{FF2B5EF4-FFF2-40B4-BE49-F238E27FC236}">
                <a16:creationId xmlns:a16="http://schemas.microsoft.com/office/drawing/2014/main" id="{FB215AD8-0739-2FB1-DECE-2CDA91260529}"/>
              </a:ext>
            </a:extLst>
          </p:cNvPr>
          <p:cNvSpPr/>
          <p:nvPr/>
        </p:nvSpPr>
        <p:spPr>
          <a:xfrm>
            <a:off x="6190692" y="3150615"/>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5" name="Freccia destra 13">
            <a:extLst>
              <a:ext uri="{FF2B5EF4-FFF2-40B4-BE49-F238E27FC236}">
                <a16:creationId xmlns:a16="http://schemas.microsoft.com/office/drawing/2014/main" id="{FBCFE6E2-CD2E-6C7D-9338-91026283C2F7}"/>
              </a:ext>
            </a:extLst>
          </p:cNvPr>
          <p:cNvSpPr/>
          <p:nvPr/>
        </p:nvSpPr>
        <p:spPr>
          <a:xfrm>
            <a:off x="6194959" y="3980781"/>
            <a:ext cx="577440" cy="383400"/>
          </a:xfrm>
          <a:prstGeom prst="rightArrow">
            <a:avLst>
              <a:gd name="adj1" fmla="val 50000"/>
              <a:gd name="adj2" fmla="val 50000"/>
            </a:avLst>
          </a:prstGeom>
          <a:solidFill>
            <a:srgbClr val="00B0F0"/>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20" name="CasellaDiTesto 19">
            <a:extLst>
              <a:ext uri="{FF2B5EF4-FFF2-40B4-BE49-F238E27FC236}">
                <a16:creationId xmlns:a16="http://schemas.microsoft.com/office/drawing/2014/main" id="{17F0E410-51F6-9ECC-097E-892E06F0C983}"/>
              </a:ext>
            </a:extLst>
          </p:cNvPr>
          <p:cNvSpPr txBox="1"/>
          <p:nvPr/>
        </p:nvSpPr>
        <p:spPr>
          <a:xfrm>
            <a:off x="6851048" y="3902516"/>
            <a:ext cx="4283800" cy="646331"/>
          </a:xfrm>
          <a:prstGeom prst="rect">
            <a:avLst/>
          </a:prstGeom>
          <a:noFill/>
        </p:spPr>
        <p:txBody>
          <a:bodyPr wrap="square">
            <a:spAutoFit/>
          </a:bodyPr>
          <a:lstStyle/>
          <a:p>
            <a:r>
              <a:rPr lang="it-IT" b="1" dirty="0"/>
              <a:t>9) </a:t>
            </a:r>
            <a:r>
              <a:rPr lang="it-IT" dirty="0"/>
              <a:t>Erogazione saldo (ARPEA)</a:t>
            </a:r>
          </a:p>
          <a:p>
            <a:endParaRPr lang="it-IT" dirty="0"/>
          </a:p>
        </p:txBody>
      </p:sp>
      <p:sp>
        <p:nvSpPr>
          <p:cNvPr id="22" name="CasellaDiTesto 21">
            <a:extLst>
              <a:ext uri="{FF2B5EF4-FFF2-40B4-BE49-F238E27FC236}">
                <a16:creationId xmlns:a16="http://schemas.microsoft.com/office/drawing/2014/main" id="{148DBE51-6E09-FB5D-E63E-0F526609E51E}"/>
              </a:ext>
            </a:extLst>
          </p:cNvPr>
          <p:cNvSpPr txBox="1"/>
          <p:nvPr/>
        </p:nvSpPr>
        <p:spPr>
          <a:xfrm>
            <a:off x="6885106" y="4645536"/>
            <a:ext cx="4283800" cy="923330"/>
          </a:xfrm>
          <a:prstGeom prst="rect">
            <a:avLst/>
          </a:prstGeom>
          <a:noFill/>
        </p:spPr>
        <p:txBody>
          <a:bodyPr wrap="square">
            <a:spAutoFit/>
          </a:bodyPr>
          <a:lstStyle/>
          <a:p>
            <a:r>
              <a:rPr lang="it-IT" b="1" dirty="0"/>
              <a:t>9) </a:t>
            </a:r>
            <a:r>
              <a:rPr lang="it-IT" dirty="0"/>
              <a:t>Vincolo mantenimento impegni e investimenti 5 anni dalla data del saldo</a:t>
            </a:r>
          </a:p>
          <a:p>
            <a:endParaRPr lang="it-IT" dirty="0"/>
          </a:p>
        </p:txBody>
      </p:sp>
      <p:sp>
        <p:nvSpPr>
          <p:cNvPr id="23" name="Freccia destra 13">
            <a:extLst>
              <a:ext uri="{FF2B5EF4-FFF2-40B4-BE49-F238E27FC236}">
                <a16:creationId xmlns:a16="http://schemas.microsoft.com/office/drawing/2014/main" id="{457530A7-4B27-C152-0653-015A276E1A7C}"/>
              </a:ext>
            </a:extLst>
          </p:cNvPr>
          <p:cNvSpPr/>
          <p:nvPr/>
        </p:nvSpPr>
        <p:spPr>
          <a:xfrm>
            <a:off x="6204646" y="4810947"/>
            <a:ext cx="577440" cy="383400"/>
          </a:xfrm>
          <a:prstGeom prst="rightArrow">
            <a:avLst>
              <a:gd name="adj1" fmla="val 50000"/>
              <a:gd name="adj2" fmla="val 50000"/>
            </a:avLst>
          </a:prstGeom>
          <a:solidFill>
            <a:srgbClr val="92D050"/>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Tree>
    <p:extLst>
      <p:ext uri="{BB962C8B-B14F-4D97-AF65-F5344CB8AC3E}">
        <p14:creationId xmlns:p14="http://schemas.microsoft.com/office/powerpoint/2010/main" val="430128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22830-A305-B231-DD1A-1864E3A068B2}"/>
            </a:ext>
          </a:extLst>
        </p:cNvPr>
        <p:cNvGrpSpPr/>
        <p:nvPr/>
      </p:nvGrpSpPr>
      <p:grpSpPr>
        <a:xfrm>
          <a:off x="0" y="0"/>
          <a:ext cx="0" cy="0"/>
          <a:chOff x="0" y="0"/>
          <a:chExt cx="0" cy="0"/>
        </a:xfrm>
      </p:grpSpPr>
      <p:sp>
        <p:nvSpPr>
          <p:cNvPr id="315" name="PlaceHolder 1">
            <a:extLst>
              <a:ext uri="{FF2B5EF4-FFF2-40B4-BE49-F238E27FC236}">
                <a16:creationId xmlns:a16="http://schemas.microsoft.com/office/drawing/2014/main" id="{15B96345-F95E-EA23-471C-908516B071AE}"/>
              </a:ext>
            </a:extLst>
          </p:cNvPr>
          <p:cNvSpPr>
            <a:spLocks noGrp="1"/>
          </p:cNvSpPr>
          <p:nvPr>
            <p:ph type="title"/>
          </p:nvPr>
        </p:nvSpPr>
        <p:spPr>
          <a:xfrm>
            <a:off x="852120" y="361832"/>
            <a:ext cx="9143280" cy="2761440"/>
          </a:xfrm>
          <a:prstGeom prst="rect">
            <a:avLst/>
          </a:prstGeom>
          <a:noFill/>
          <a:ln w="0">
            <a:noFill/>
          </a:ln>
        </p:spPr>
        <p:txBody>
          <a:bodyPr lIns="0" tIns="0" rIns="0" bIns="0" anchor="ctr">
            <a:normAutofit/>
          </a:bodyPr>
          <a:lstStyle/>
          <a:p>
            <a:pPr algn="ctr"/>
            <a:r>
              <a:rPr lang="it-IT" sz="5400" b="1" strike="noStrike" spc="-1" dirty="0">
                <a:solidFill>
                  <a:srgbClr val="076867"/>
                </a:solidFill>
                <a:latin typeface="Abadi MT Condensed Light"/>
                <a:ea typeface="DejaVu Sans"/>
              </a:rPr>
              <a:t>PRIMO BANDO PUBBLICATO</a:t>
            </a:r>
            <a:br>
              <a:rPr lang="it-IT" sz="5400" b="1" strike="noStrike" spc="-1" dirty="0">
                <a:solidFill>
                  <a:srgbClr val="076867"/>
                </a:solidFill>
                <a:latin typeface="Abadi MT Condensed Light"/>
                <a:ea typeface="DejaVu Sans"/>
              </a:rPr>
            </a:br>
            <a:r>
              <a:rPr lang="it-IT" sz="4000" b="1" strike="noStrike" spc="-1" dirty="0">
                <a:solidFill>
                  <a:srgbClr val="076867"/>
                </a:solidFill>
                <a:latin typeface="Abadi MT Condensed Light"/>
                <a:ea typeface="DejaVu Sans"/>
              </a:rPr>
              <a:t>SSL 2023 - 2027</a:t>
            </a:r>
            <a:endParaRPr lang="it-IT" sz="5400" b="0" strike="noStrike" spc="-1" dirty="0">
              <a:solidFill>
                <a:srgbClr val="000000"/>
              </a:solidFill>
              <a:latin typeface="Arial"/>
            </a:endParaRPr>
          </a:p>
        </p:txBody>
      </p:sp>
      <p:pic>
        <p:nvPicPr>
          <p:cNvPr id="316" name="Immagine 26">
            <a:extLst>
              <a:ext uri="{FF2B5EF4-FFF2-40B4-BE49-F238E27FC236}">
                <a16:creationId xmlns:a16="http://schemas.microsoft.com/office/drawing/2014/main" id="{92FD6BE6-7CA6-6AE3-F80C-2996401EDF12}"/>
              </a:ext>
            </a:extLst>
          </p:cNvPr>
          <p:cNvPicPr/>
          <p:nvPr/>
        </p:nvPicPr>
        <p:blipFill>
          <a:blip r:embed="rId2"/>
          <a:stretch/>
        </p:blipFill>
        <p:spPr>
          <a:xfrm rot="5400000">
            <a:off x="8254080" y="3004560"/>
            <a:ext cx="6969600" cy="906120"/>
          </a:xfrm>
          <a:prstGeom prst="rect">
            <a:avLst/>
          </a:prstGeom>
          <a:ln w="0">
            <a:noFill/>
          </a:ln>
        </p:spPr>
      </p:pic>
      <p:grpSp>
        <p:nvGrpSpPr>
          <p:cNvPr id="317" name="Group 15">
            <a:extLst>
              <a:ext uri="{FF2B5EF4-FFF2-40B4-BE49-F238E27FC236}">
                <a16:creationId xmlns:a16="http://schemas.microsoft.com/office/drawing/2014/main" id="{5847E1EC-70F5-250F-6B41-B07CECFAFCD6}"/>
              </a:ext>
            </a:extLst>
          </p:cNvPr>
          <p:cNvGrpSpPr/>
          <p:nvPr/>
        </p:nvGrpSpPr>
        <p:grpSpPr>
          <a:xfrm>
            <a:off x="1117800" y="6089760"/>
            <a:ext cx="4772520" cy="694440"/>
            <a:chOff x="193680" y="6089760"/>
            <a:chExt cx="4772520" cy="694440"/>
          </a:xfrm>
        </p:grpSpPr>
        <p:pic>
          <p:nvPicPr>
            <p:cNvPr id="318" name="Picture 12">
              <a:extLst>
                <a:ext uri="{FF2B5EF4-FFF2-40B4-BE49-F238E27FC236}">
                  <a16:creationId xmlns:a16="http://schemas.microsoft.com/office/drawing/2014/main" id="{D74668AC-A924-96CE-54D6-C19EBB02858B}"/>
                </a:ext>
              </a:extLst>
            </p:cNvPr>
            <p:cNvPicPr/>
            <p:nvPr/>
          </p:nvPicPr>
          <p:blipFill>
            <a:blip r:embed="rId3"/>
            <a:stretch/>
          </p:blipFill>
          <p:spPr>
            <a:xfrm>
              <a:off x="193680" y="6089760"/>
              <a:ext cx="3933000" cy="694440"/>
            </a:xfrm>
            <a:prstGeom prst="rect">
              <a:avLst/>
            </a:prstGeom>
            <a:ln w="0">
              <a:noFill/>
            </a:ln>
          </p:spPr>
        </p:pic>
        <p:pic>
          <p:nvPicPr>
            <p:cNvPr id="319" name="Picture 14">
              <a:extLst>
                <a:ext uri="{FF2B5EF4-FFF2-40B4-BE49-F238E27FC236}">
                  <a16:creationId xmlns:a16="http://schemas.microsoft.com/office/drawing/2014/main" id="{EA282185-8A92-301F-A563-63C47C687204}"/>
                </a:ext>
              </a:extLst>
            </p:cNvPr>
            <p:cNvPicPr/>
            <p:nvPr/>
          </p:nvPicPr>
          <p:blipFill>
            <a:blip r:embed="rId4"/>
            <a:stretch/>
          </p:blipFill>
          <p:spPr>
            <a:xfrm>
              <a:off x="4461480" y="6198840"/>
              <a:ext cx="504720" cy="531360"/>
            </a:xfrm>
            <a:prstGeom prst="rect">
              <a:avLst/>
            </a:prstGeom>
            <a:ln w="0">
              <a:noFill/>
            </a:ln>
          </p:spPr>
        </p:pic>
      </p:grpSp>
      <p:pic>
        <p:nvPicPr>
          <p:cNvPr id="321" name="Immagine 30" descr="Immagine che contiene Elementi grafici, Carattere, clipart, simbolo&#10;&#10;Descrizione generata automaticamente">
            <a:extLst>
              <a:ext uri="{FF2B5EF4-FFF2-40B4-BE49-F238E27FC236}">
                <a16:creationId xmlns:a16="http://schemas.microsoft.com/office/drawing/2014/main" id="{BEA44D9B-17D7-328B-A5B2-0B6141C143CB}"/>
              </a:ext>
            </a:extLst>
          </p:cNvPr>
          <p:cNvPicPr/>
          <p:nvPr/>
        </p:nvPicPr>
        <p:blipFill>
          <a:blip r:embed="rId5"/>
          <a:stretch/>
        </p:blipFill>
        <p:spPr>
          <a:xfrm>
            <a:off x="252360" y="239760"/>
            <a:ext cx="1199520" cy="971280"/>
          </a:xfrm>
          <a:prstGeom prst="rect">
            <a:avLst/>
          </a:prstGeom>
          <a:ln w="0">
            <a:noFill/>
          </a:ln>
        </p:spPr>
      </p:pic>
      <p:pic>
        <p:nvPicPr>
          <p:cNvPr id="322" name="Immagine 15">
            <a:extLst>
              <a:ext uri="{FF2B5EF4-FFF2-40B4-BE49-F238E27FC236}">
                <a16:creationId xmlns:a16="http://schemas.microsoft.com/office/drawing/2014/main" id="{86293D60-CA02-A434-5779-B294E13FF431}"/>
              </a:ext>
            </a:extLst>
          </p:cNvPr>
          <p:cNvPicPr/>
          <p:nvPr/>
        </p:nvPicPr>
        <p:blipFill>
          <a:blip r:embed="rId6"/>
          <a:stretch/>
        </p:blipFill>
        <p:spPr>
          <a:xfrm>
            <a:off x="6580170" y="6079560"/>
            <a:ext cx="2336760" cy="698400"/>
          </a:xfrm>
          <a:prstGeom prst="rect">
            <a:avLst/>
          </a:prstGeom>
          <a:ln w="0">
            <a:noFill/>
          </a:ln>
        </p:spPr>
      </p:pic>
      <p:sp>
        <p:nvSpPr>
          <p:cNvPr id="2" name="CasellaDiTesto 1">
            <a:extLst>
              <a:ext uri="{FF2B5EF4-FFF2-40B4-BE49-F238E27FC236}">
                <a16:creationId xmlns:a16="http://schemas.microsoft.com/office/drawing/2014/main" id="{DFA40089-1B6E-9490-9385-F42AC4C9EFAA}"/>
              </a:ext>
            </a:extLst>
          </p:cNvPr>
          <p:cNvSpPr txBox="1"/>
          <p:nvPr/>
        </p:nvSpPr>
        <p:spPr>
          <a:xfrm>
            <a:off x="556846" y="3245344"/>
            <a:ext cx="9733827" cy="2492990"/>
          </a:xfrm>
          <a:prstGeom prst="rect">
            <a:avLst/>
          </a:prstGeom>
          <a:noFill/>
        </p:spPr>
        <p:txBody>
          <a:bodyPr wrap="square" rtlCol="0">
            <a:spAutoFit/>
          </a:bodyPr>
          <a:lstStyle/>
          <a:p>
            <a:pPr algn="l" fontAlgn="base"/>
            <a:endParaRPr lang="it-IT" sz="2400" b="1" spc="-1" dirty="0">
              <a:solidFill>
                <a:srgbClr val="DD7A1F"/>
              </a:solidFill>
              <a:latin typeface="Abadi MT Condensed Light"/>
            </a:endParaRPr>
          </a:p>
          <a:p>
            <a:pPr algn="ctr" fontAlgn="base"/>
            <a:r>
              <a:rPr lang="it-IT" sz="2800" b="1" spc="-1" dirty="0">
                <a:solidFill>
                  <a:srgbClr val="DD7A1F"/>
                </a:solidFill>
                <a:latin typeface="Abadi MT Condensed Light"/>
              </a:rPr>
              <a:t>Bando “Avvio di nuove imprese per i settori produttivi e di servizio – Anno 2024″ – Intervento SRE04 “Start up non agricole” (Apertura 23/09/2024 - Scadenza 14/02/2025)</a:t>
            </a:r>
          </a:p>
          <a:p>
            <a:br>
              <a:rPr lang="it-IT" sz="2400" b="1" spc="-1" dirty="0">
                <a:solidFill>
                  <a:srgbClr val="DD7A1F"/>
                </a:solidFill>
                <a:latin typeface="Abadi MT Condensed Light"/>
              </a:rPr>
            </a:br>
            <a:endParaRPr lang="it-IT" sz="2400" b="1" spc="-1" dirty="0">
              <a:solidFill>
                <a:srgbClr val="DD7A1F"/>
              </a:solidFill>
              <a:latin typeface="Abadi MT Condensed Light"/>
            </a:endParaRPr>
          </a:p>
        </p:txBody>
      </p:sp>
    </p:spTree>
    <p:extLst>
      <p:ext uri="{BB962C8B-B14F-4D97-AF65-F5344CB8AC3E}">
        <p14:creationId xmlns:p14="http://schemas.microsoft.com/office/powerpoint/2010/main" val="610697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6400F-4E0C-0835-4463-77A5F022107F}"/>
            </a:ext>
          </a:extLst>
        </p:cNvPr>
        <p:cNvGrpSpPr/>
        <p:nvPr/>
      </p:nvGrpSpPr>
      <p:grpSpPr>
        <a:xfrm>
          <a:off x="0" y="0"/>
          <a:ext cx="0" cy="0"/>
          <a:chOff x="0" y="0"/>
          <a:chExt cx="0" cy="0"/>
        </a:xfrm>
      </p:grpSpPr>
      <p:pic>
        <p:nvPicPr>
          <p:cNvPr id="475" name="Immagine 4">
            <a:extLst>
              <a:ext uri="{FF2B5EF4-FFF2-40B4-BE49-F238E27FC236}">
                <a16:creationId xmlns:a16="http://schemas.microsoft.com/office/drawing/2014/main" id="{C00C6DDE-9085-67F4-D7F9-872BAC5BB9E1}"/>
              </a:ext>
            </a:extLst>
          </p:cNvPr>
          <p:cNvPicPr/>
          <p:nvPr/>
        </p:nvPicPr>
        <p:blipFill>
          <a:blip r:embed="rId2"/>
          <a:stretch/>
        </p:blipFill>
        <p:spPr>
          <a:xfrm rot="5400000">
            <a:off x="8254140" y="3035039"/>
            <a:ext cx="6969600" cy="906120"/>
          </a:xfrm>
          <a:prstGeom prst="rect">
            <a:avLst/>
          </a:prstGeom>
          <a:ln w="0">
            <a:noFill/>
          </a:ln>
        </p:spPr>
      </p:pic>
      <p:pic>
        <p:nvPicPr>
          <p:cNvPr id="476" name="Immagine 5" descr="Immagine che contiene Elementi grafici, Carattere, clipart, simbolo&#10;&#10;Descrizione generata automaticamente">
            <a:extLst>
              <a:ext uri="{FF2B5EF4-FFF2-40B4-BE49-F238E27FC236}">
                <a16:creationId xmlns:a16="http://schemas.microsoft.com/office/drawing/2014/main" id="{A01BF097-EB57-EC11-2619-B1D9981DA176}"/>
              </a:ext>
            </a:extLst>
          </p:cNvPr>
          <p:cNvPicPr/>
          <p:nvPr/>
        </p:nvPicPr>
        <p:blipFill>
          <a:blip r:embed="rId3"/>
          <a:stretch/>
        </p:blipFill>
        <p:spPr>
          <a:xfrm>
            <a:off x="252360" y="239760"/>
            <a:ext cx="1199520" cy="971280"/>
          </a:xfrm>
          <a:prstGeom prst="rect">
            <a:avLst/>
          </a:prstGeom>
          <a:ln w="0">
            <a:noFill/>
          </a:ln>
        </p:spPr>
      </p:pic>
      <p:grpSp>
        <p:nvGrpSpPr>
          <p:cNvPr id="477" name="Group 15">
            <a:extLst>
              <a:ext uri="{FF2B5EF4-FFF2-40B4-BE49-F238E27FC236}">
                <a16:creationId xmlns:a16="http://schemas.microsoft.com/office/drawing/2014/main" id="{A7BC7ED5-6A02-7B5B-013B-97A687BEDE36}"/>
              </a:ext>
            </a:extLst>
          </p:cNvPr>
          <p:cNvGrpSpPr/>
          <p:nvPr/>
        </p:nvGrpSpPr>
        <p:grpSpPr>
          <a:xfrm>
            <a:off x="996935" y="6085800"/>
            <a:ext cx="4772520" cy="694440"/>
            <a:chOff x="193680" y="6089760"/>
            <a:chExt cx="4772520" cy="694440"/>
          </a:xfrm>
        </p:grpSpPr>
        <p:pic>
          <p:nvPicPr>
            <p:cNvPr id="478" name="Picture 12">
              <a:extLst>
                <a:ext uri="{FF2B5EF4-FFF2-40B4-BE49-F238E27FC236}">
                  <a16:creationId xmlns:a16="http://schemas.microsoft.com/office/drawing/2014/main" id="{3568833C-FD13-5B79-DF1C-2FF8E324DC8F}"/>
                </a:ext>
              </a:extLst>
            </p:cNvPr>
            <p:cNvPicPr/>
            <p:nvPr/>
          </p:nvPicPr>
          <p:blipFill>
            <a:blip r:embed="rId4"/>
            <a:stretch/>
          </p:blipFill>
          <p:spPr>
            <a:xfrm>
              <a:off x="193680" y="6089760"/>
              <a:ext cx="3933000" cy="694440"/>
            </a:xfrm>
            <a:prstGeom prst="rect">
              <a:avLst/>
            </a:prstGeom>
            <a:ln w="0">
              <a:noFill/>
            </a:ln>
          </p:spPr>
        </p:pic>
        <p:pic>
          <p:nvPicPr>
            <p:cNvPr id="479" name="Picture 14">
              <a:extLst>
                <a:ext uri="{FF2B5EF4-FFF2-40B4-BE49-F238E27FC236}">
                  <a16:creationId xmlns:a16="http://schemas.microsoft.com/office/drawing/2014/main" id="{DE019372-3B12-C0DB-3381-99BC3099E241}"/>
                </a:ext>
              </a:extLst>
            </p:cNvPr>
            <p:cNvPicPr/>
            <p:nvPr/>
          </p:nvPicPr>
          <p:blipFill>
            <a:blip r:embed="rId5"/>
            <a:stretch/>
          </p:blipFill>
          <p:spPr>
            <a:xfrm>
              <a:off x="4461480" y="6198840"/>
              <a:ext cx="504720" cy="531360"/>
            </a:xfrm>
            <a:prstGeom prst="rect">
              <a:avLst/>
            </a:prstGeom>
            <a:ln w="0">
              <a:noFill/>
            </a:ln>
          </p:spPr>
        </p:pic>
      </p:grpSp>
      <p:sp>
        <p:nvSpPr>
          <p:cNvPr id="482" name="Freccia destra 13">
            <a:extLst>
              <a:ext uri="{FF2B5EF4-FFF2-40B4-BE49-F238E27FC236}">
                <a16:creationId xmlns:a16="http://schemas.microsoft.com/office/drawing/2014/main" id="{21C94C52-AFF9-8138-4376-AE4DDEA834F4}"/>
              </a:ext>
            </a:extLst>
          </p:cNvPr>
          <p:cNvSpPr/>
          <p:nvPr/>
        </p:nvSpPr>
        <p:spPr>
          <a:xfrm>
            <a:off x="621864" y="3901148"/>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483" name="Freccia destra 17">
            <a:extLst>
              <a:ext uri="{FF2B5EF4-FFF2-40B4-BE49-F238E27FC236}">
                <a16:creationId xmlns:a16="http://schemas.microsoft.com/office/drawing/2014/main" id="{ED5E80C1-5953-033C-3702-0C36D86C23C1}"/>
              </a:ext>
            </a:extLst>
          </p:cNvPr>
          <p:cNvSpPr/>
          <p:nvPr/>
        </p:nvSpPr>
        <p:spPr>
          <a:xfrm>
            <a:off x="621864" y="2045068"/>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489" name="Rettangolo 1">
            <a:extLst>
              <a:ext uri="{FF2B5EF4-FFF2-40B4-BE49-F238E27FC236}">
                <a16:creationId xmlns:a16="http://schemas.microsoft.com/office/drawing/2014/main" id="{8EAFBB51-C38E-84AE-0E65-DE497BF3818B}"/>
              </a:ext>
            </a:extLst>
          </p:cNvPr>
          <p:cNvSpPr/>
          <p:nvPr/>
        </p:nvSpPr>
        <p:spPr>
          <a:xfrm>
            <a:off x="6024600" y="489600"/>
            <a:ext cx="48164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p:txBody>
      </p:sp>
      <p:pic>
        <p:nvPicPr>
          <p:cNvPr id="490" name="Immagine 19">
            <a:extLst>
              <a:ext uri="{FF2B5EF4-FFF2-40B4-BE49-F238E27FC236}">
                <a16:creationId xmlns:a16="http://schemas.microsoft.com/office/drawing/2014/main" id="{8F1BD69B-C681-55E3-5260-5D52386AB506}"/>
              </a:ext>
            </a:extLst>
          </p:cNvPr>
          <p:cNvPicPr/>
          <p:nvPr/>
        </p:nvPicPr>
        <p:blipFill>
          <a:blip r:embed="rId6"/>
          <a:stretch/>
        </p:blipFill>
        <p:spPr>
          <a:xfrm>
            <a:off x="6789787" y="6085800"/>
            <a:ext cx="2336760" cy="698400"/>
          </a:xfrm>
          <a:prstGeom prst="rect">
            <a:avLst/>
          </a:prstGeom>
          <a:ln w="0">
            <a:noFill/>
          </a:ln>
        </p:spPr>
      </p:pic>
      <p:sp>
        <p:nvSpPr>
          <p:cNvPr id="2" name="CasellaDiTesto 1">
            <a:extLst>
              <a:ext uri="{FF2B5EF4-FFF2-40B4-BE49-F238E27FC236}">
                <a16:creationId xmlns:a16="http://schemas.microsoft.com/office/drawing/2014/main" id="{4FB757D7-031D-8F89-10C3-C58172914AFA}"/>
              </a:ext>
            </a:extLst>
          </p:cNvPr>
          <p:cNvSpPr txBox="1"/>
          <p:nvPr/>
        </p:nvSpPr>
        <p:spPr>
          <a:xfrm>
            <a:off x="1609722" y="1703620"/>
            <a:ext cx="4466046" cy="923330"/>
          </a:xfrm>
          <a:prstGeom prst="rect">
            <a:avLst/>
          </a:prstGeom>
          <a:noFill/>
        </p:spPr>
        <p:txBody>
          <a:bodyPr wrap="square" rtlCol="0">
            <a:spAutoFit/>
          </a:bodyPr>
          <a:lstStyle/>
          <a:p>
            <a:endParaRPr lang="it-IT" dirty="0"/>
          </a:p>
          <a:p>
            <a:r>
              <a:rPr lang="it-IT" dirty="0"/>
              <a:t>Accoglienza allo sportello: </a:t>
            </a:r>
          </a:p>
          <a:p>
            <a:endParaRPr lang="it-IT" dirty="0"/>
          </a:p>
        </p:txBody>
      </p:sp>
      <p:sp>
        <p:nvSpPr>
          <p:cNvPr id="6" name="AutoShape 6">
            <a:extLst>
              <a:ext uri="{FF2B5EF4-FFF2-40B4-BE49-F238E27FC236}">
                <a16:creationId xmlns:a16="http://schemas.microsoft.com/office/drawing/2014/main" id="{F576C511-21D3-E760-C12E-1EFB29877F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Rettangolo 23">
            <a:extLst>
              <a:ext uri="{FF2B5EF4-FFF2-40B4-BE49-F238E27FC236}">
                <a16:creationId xmlns:a16="http://schemas.microsoft.com/office/drawing/2014/main" id="{2B5118AA-0EE7-594F-6EE5-F1E32A241FBE}"/>
              </a:ext>
            </a:extLst>
          </p:cNvPr>
          <p:cNvSpPr/>
          <p:nvPr/>
        </p:nvSpPr>
        <p:spPr>
          <a:xfrm>
            <a:off x="791915" y="699673"/>
            <a:ext cx="894564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3200" b="1" spc="-1" dirty="0">
                <a:solidFill>
                  <a:srgbClr val="DD7A1F"/>
                </a:solidFill>
                <a:latin typeface="Abadi MT Condensed Light"/>
              </a:rPr>
              <a:t>PRIMI PASSI</a:t>
            </a:r>
          </a:p>
        </p:txBody>
      </p:sp>
      <p:sp>
        <p:nvSpPr>
          <p:cNvPr id="7" name="CasellaDiTesto 6">
            <a:extLst>
              <a:ext uri="{FF2B5EF4-FFF2-40B4-BE49-F238E27FC236}">
                <a16:creationId xmlns:a16="http://schemas.microsoft.com/office/drawing/2014/main" id="{E783DF4B-6711-39FB-7D6E-5BFAFBC195C3}"/>
              </a:ext>
            </a:extLst>
          </p:cNvPr>
          <p:cNvSpPr txBox="1"/>
          <p:nvPr/>
        </p:nvSpPr>
        <p:spPr>
          <a:xfrm>
            <a:off x="7072644" y="1555229"/>
            <a:ext cx="3883193" cy="1477328"/>
          </a:xfrm>
          <a:prstGeom prst="rect">
            <a:avLst/>
          </a:prstGeom>
          <a:noFill/>
        </p:spPr>
        <p:txBody>
          <a:bodyPr wrap="square" rtlCol="0">
            <a:spAutoFit/>
          </a:bodyPr>
          <a:lstStyle/>
          <a:p>
            <a:pPr algn="ctr"/>
            <a:endParaRPr lang="it-IT" dirty="0"/>
          </a:p>
          <a:p>
            <a:r>
              <a:rPr lang="it-IT" dirty="0"/>
              <a:t>Scheda di registrazione allo sportello on line </a:t>
            </a:r>
          </a:p>
          <a:p>
            <a:pPr algn="ctr"/>
            <a:endParaRPr lang="it-IT" dirty="0"/>
          </a:p>
          <a:p>
            <a:endParaRPr lang="it-IT" dirty="0"/>
          </a:p>
        </p:txBody>
      </p:sp>
      <p:sp>
        <p:nvSpPr>
          <p:cNvPr id="8" name="Freccia destra 13">
            <a:extLst>
              <a:ext uri="{FF2B5EF4-FFF2-40B4-BE49-F238E27FC236}">
                <a16:creationId xmlns:a16="http://schemas.microsoft.com/office/drawing/2014/main" id="{149BDEF8-1732-C3C1-90C6-8513C15AEE17}"/>
              </a:ext>
            </a:extLst>
          </p:cNvPr>
          <p:cNvSpPr/>
          <p:nvPr/>
        </p:nvSpPr>
        <p:spPr>
          <a:xfrm>
            <a:off x="6293547" y="1971840"/>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9" name="CasellaDiTesto 8">
            <a:extLst>
              <a:ext uri="{FF2B5EF4-FFF2-40B4-BE49-F238E27FC236}">
                <a16:creationId xmlns:a16="http://schemas.microsoft.com/office/drawing/2014/main" id="{4E884CF0-4261-51B3-F96B-31E1462F1C16}"/>
              </a:ext>
            </a:extLst>
          </p:cNvPr>
          <p:cNvSpPr txBox="1"/>
          <p:nvPr/>
        </p:nvSpPr>
        <p:spPr>
          <a:xfrm>
            <a:off x="1572852" y="2731424"/>
            <a:ext cx="4466046" cy="646331"/>
          </a:xfrm>
          <a:prstGeom prst="rect">
            <a:avLst/>
          </a:prstGeom>
          <a:noFill/>
        </p:spPr>
        <p:txBody>
          <a:bodyPr wrap="square" rtlCol="0">
            <a:spAutoFit/>
          </a:bodyPr>
          <a:lstStyle/>
          <a:p>
            <a:endParaRPr lang="it-IT" dirty="0"/>
          </a:p>
          <a:p>
            <a:r>
              <a:rPr lang="it-IT" dirty="0"/>
              <a:t>Contatto con il MIP</a:t>
            </a:r>
          </a:p>
        </p:txBody>
      </p:sp>
      <p:sp>
        <p:nvSpPr>
          <p:cNvPr id="10" name="Freccia destra 13">
            <a:extLst>
              <a:ext uri="{FF2B5EF4-FFF2-40B4-BE49-F238E27FC236}">
                <a16:creationId xmlns:a16="http://schemas.microsoft.com/office/drawing/2014/main" id="{73BCCD4F-AB62-C34A-0992-A76A7D96CD03}"/>
              </a:ext>
            </a:extLst>
          </p:cNvPr>
          <p:cNvSpPr/>
          <p:nvPr/>
        </p:nvSpPr>
        <p:spPr>
          <a:xfrm>
            <a:off x="6288372" y="3847749"/>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3" name="CasellaDiTesto 12">
            <a:extLst>
              <a:ext uri="{FF2B5EF4-FFF2-40B4-BE49-F238E27FC236}">
                <a16:creationId xmlns:a16="http://schemas.microsoft.com/office/drawing/2014/main" id="{C4400EB9-9C40-A123-AD52-261E03715E73}"/>
              </a:ext>
            </a:extLst>
          </p:cNvPr>
          <p:cNvSpPr txBox="1"/>
          <p:nvPr/>
        </p:nvSpPr>
        <p:spPr>
          <a:xfrm>
            <a:off x="1629914" y="4576002"/>
            <a:ext cx="4466046" cy="646331"/>
          </a:xfrm>
          <a:prstGeom prst="rect">
            <a:avLst/>
          </a:prstGeom>
          <a:noFill/>
        </p:spPr>
        <p:txBody>
          <a:bodyPr wrap="square" rtlCol="0">
            <a:spAutoFit/>
          </a:bodyPr>
          <a:lstStyle/>
          <a:p>
            <a:endParaRPr lang="it-IT" dirty="0"/>
          </a:p>
          <a:p>
            <a:r>
              <a:rPr lang="it-IT" dirty="0"/>
              <a:t>Iscrizione anagrafe agricola</a:t>
            </a:r>
          </a:p>
        </p:txBody>
      </p:sp>
      <p:sp>
        <p:nvSpPr>
          <p:cNvPr id="14" name="Freccia destra 13">
            <a:extLst>
              <a:ext uri="{FF2B5EF4-FFF2-40B4-BE49-F238E27FC236}">
                <a16:creationId xmlns:a16="http://schemas.microsoft.com/office/drawing/2014/main" id="{FD20874C-B73E-9DA1-86BF-D19CEEE2BE60}"/>
              </a:ext>
            </a:extLst>
          </p:cNvPr>
          <p:cNvSpPr/>
          <p:nvPr/>
        </p:nvSpPr>
        <p:spPr>
          <a:xfrm>
            <a:off x="639755" y="3009492"/>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7" name="Freccia destra 13">
            <a:extLst>
              <a:ext uri="{FF2B5EF4-FFF2-40B4-BE49-F238E27FC236}">
                <a16:creationId xmlns:a16="http://schemas.microsoft.com/office/drawing/2014/main" id="{9E0BE6B6-4689-30CA-CF55-45E643E61237}"/>
              </a:ext>
            </a:extLst>
          </p:cNvPr>
          <p:cNvSpPr/>
          <p:nvPr/>
        </p:nvSpPr>
        <p:spPr>
          <a:xfrm>
            <a:off x="6280722" y="2930415"/>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8" name="CasellaDiTesto 17">
            <a:extLst>
              <a:ext uri="{FF2B5EF4-FFF2-40B4-BE49-F238E27FC236}">
                <a16:creationId xmlns:a16="http://schemas.microsoft.com/office/drawing/2014/main" id="{C0D0D20E-9B40-6F4A-19D0-3E2B374FAB55}"/>
              </a:ext>
            </a:extLst>
          </p:cNvPr>
          <p:cNvSpPr txBox="1"/>
          <p:nvPr/>
        </p:nvSpPr>
        <p:spPr>
          <a:xfrm>
            <a:off x="6115649" y="2603362"/>
            <a:ext cx="4466046" cy="1477328"/>
          </a:xfrm>
          <a:prstGeom prst="rect">
            <a:avLst/>
          </a:prstGeom>
          <a:noFill/>
        </p:spPr>
        <p:txBody>
          <a:bodyPr wrap="square" rtlCol="0">
            <a:spAutoFit/>
          </a:bodyPr>
          <a:lstStyle/>
          <a:p>
            <a:endParaRPr lang="it-IT" dirty="0"/>
          </a:p>
          <a:p>
            <a:pPr algn="ctr"/>
            <a:r>
              <a:rPr lang="it-IT" dirty="0">
                <a:hlinkClick r:id="rId7"/>
              </a:rPr>
              <a:t>www.mettersimproprio.it</a:t>
            </a:r>
            <a:endParaRPr lang="it-IT" dirty="0"/>
          </a:p>
          <a:p>
            <a:pPr algn="ctr"/>
            <a:r>
              <a:rPr lang="it-IT" dirty="0"/>
              <a:t>(accesso con SPID)</a:t>
            </a:r>
          </a:p>
          <a:p>
            <a:pPr algn="ctr"/>
            <a:endParaRPr lang="it-IT" dirty="0"/>
          </a:p>
          <a:p>
            <a:endParaRPr lang="it-IT" dirty="0"/>
          </a:p>
        </p:txBody>
      </p:sp>
      <p:sp>
        <p:nvSpPr>
          <p:cNvPr id="19" name="CasellaDiTesto 18">
            <a:extLst>
              <a:ext uri="{FF2B5EF4-FFF2-40B4-BE49-F238E27FC236}">
                <a16:creationId xmlns:a16="http://schemas.microsoft.com/office/drawing/2014/main" id="{88C31702-20B4-3076-3D68-3821078A719A}"/>
              </a:ext>
            </a:extLst>
          </p:cNvPr>
          <p:cNvSpPr txBox="1"/>
          <p:nvPr/>
        </p:nvSpPr>
        <p:spPr>
          <a:xfrm>
            <a:off x="1558554" y="3573943"/>
            <a:ext cx="4466046" cy="646331"/>
          </a:xfrm>
          <a:prstGeom prst="rect">
            <a:avLst/>
          </a:prstGeom>
          <a:noFill/>
        </p:spPr>
        <p:txBody>
          <a:bodyPr wrap="square" rtlCol="0">
            <a:spAutoFit/>
          </a:bodyPr>
          <a:lstStyle/>
          <a:p>
            <a:endParaRPr lang="it-IT" dirty="0"/>
          </a:p>
          <a:p>
            <a:r>
              <a:rPr lang="it-IT" dirty="0"/>
              <a:t>Lettura approfondita del bando pubblicato</a:t>
            </a:r>
          </a:p>
        </p:txBody>
      </p:sp>
      <p:sp>
        <p:nvSpPr>
          <p:cNvPr id="3" name="CasellaDiTesto 2">
            <a:extLst>
              <a:ext uri="{FF2B5EF4-FFF2-40B4-BE49-F238E27FC236}">
                <a16:creationId xmlns:a16="http://schemas.microsoft.com/office/drawing/2014/main" id="{8D750809-2B09-6F30-1B6E-2B74FF54CD40}"/>
              </a:ext>
            </a:extLst>
          </p:cNvPr>
          <p:cNvSpPr txBox="1"/>
          <p:nvPr/>
        </p:nvSpPr>
        <p:spPr>
          <a:xfrm>
            <a:off x="7008102" y="3666993"/>
            <a:ext cx="4466046" cy="923330"/>
          </a:xfrm>
          <a:prstGeom prst="rect">
            <a:avLst/>
          </a:prstGeom>
          <a:noFill/>
        </p:spPr>
        <p:txBody>
          <a:bodyPr wrap="square" rtlCol="0">
            <a:spAutoFit/>
          </a:bodyPr>
          <a:lstStyle/>
          <a:p>
            <a:r>
              <a:rPr lang="it-IT" dirty="0"/>
              <a:t>Reperibile sul sito:</a:t>
            </a:r>
          </a:p>
          <a:p>
            <a:r>
              <a:rPr lang="it-IT" dirty="0">
                <a:hlinkClick r:id="rId8"/>
              </a:rPr>
              <a:t>www.galvallidelcanavese.it</a:t>
            </a:r>
            <a:endParaRPr lang="it-IT" dirty="0"/>
          </a:p>
          <a:p>
            <a:endParaRPr lang="it-IT" dirty="0"/>
          </a:p>
        </p:txBody>
      </p:sp>
      <p:sp>
        <p:nvSpPr>
          <p:cNvPr id="5" name="Freccia destra 13">
            <a:extLst>
              <a:ext uri="{FF2B5EF4-FFF2-40B4-BE49-F238E27FC236}">
                <a16:creationId xmlns:a16="http://schemas.microsoft.com/office/drawing/2014/main" id="{80E8E050-48B4-C67C-CDBC-4C4BDF28AB8E}"/>
              </a:ext>
            </a:extLst>
          </p:cNvPr>
          <p:cNvSpPr/>
          <p:nvPr/>
        </p:nvSpPr>
        <p:spPr>
          <a:xfrm>
            <a:off x="666395" y="4867193"/>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2" name="CasellaDiTesto 11">
            <a:extLst>
              <a:ext uri="{FF2B5EF4-FFF2-40B4-BE49-F238E27FC236}">
                <a16:creationId xmlns:a16="http://schemas.microsoft.com/office/drawing/2014/main" id="{24A28CDA-0282-243D-1202-C6067065F7B5}"/>
              </a:ext>
            </a:extLst>
          </p:cNvPr>
          <p:cNvSpPr txBox="1"/>
          <p:nvPr/>
        </p:nvSpPr>
        <p:spPr>
          <a:xfrm>
            <a:off x="7002080" y="4576002"/>
            <a:ext cx="4283800" cy="1200329"/>
          </a:xfrm>
          <a:prstGeom prst="rect">
            <a:avLst/>
          </a:prstGeom>
          <a:noFill/>
        </p:spPr>
        <p:txBody>
          <a:bodyPr wrap="square">
            <a:spAutoFit/>
          </a:bodyPr>
          <a:lstStyle/>
          <a:p>
            <a:r>
              <a:rPr lang="it-IT" dirty="0">
                <a:hlinkClick r:id="rId9"/>
              </a:rPr>
              <a:t>https://www.regione.piemonte.it/web/temi/agricoltura/modulistica-anagrafe-agricola</a:t>
            </a:r>
            <a:endParaRPr lang="it-IT" dirty="0"/>
          </a:p>
          <a:p>
            <a:endParaRPr lang="it-IT" dirty="0"/>
          </a:p>
        </p:txBody>
      </p:sp>
      <p:sp>
        <p:nvSpPr>
          <p:cNvPr id="16" name="Freccia destra 13">
            <a:extLst>
              <a:ext uri="{FF2B5EF4-FFF2-40B4-BE49-F238E27FC236}">
                <a16:creationId xmlns:a16="http://schemas.microsoft.com/office/drawing/2014/main" id="{0C011894-A536-22E1-4CB2-56A460BCBA86}"/>
              </a:ext>
            </a:extLst>
          </p:cNvPr>
          <p:cNvSpPr/>
          <p:nvPr/>
        </p:nvSpPr>
        <p:spPr>
          <a:xfrm>
            <a:off x="6285477" y="4809148"/>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Tree>
    <p:extLst>
      <p:ext uri="{BB962C8B-B14F-4D97-AF65-F5344CB8AC3E}">
        <p14:creationId xmlns:p14="http://schemas.microsoft.com/office/powerpoint/2010/main" val="3674299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E8781-1DC4-A5F6-0286-90F44B0E987D}"/>
            </a:ext>
          </a:extLst>
        </p:cNvPr>
        <p:cNvGrpSpPr/>
        <p:nvPr/>
      </p:nvGrpSpPr>
      <p:grpSpPr>
        <a:xfrm>
          <a:off x="0" y="0"/>
          <a:ext cx="0" cy="0"/>
          <a:chOff x="0" y="0"/>
          <a:chExt cx="0" cy="0"/>
        </a:xfrm>
      </p:grpSpPr>
      <p:pic>
        <p:nvPicPr>
          <p:cNvPr id="475" name="Immagine 4">
            <a:extLst>
              <a:ext uri="{FF2B5EF4-FFF2-40B4-BE49-F238E27FC236}">
                <a16:creationId xmlns:a16="http://schemas.microsoft.com/office/drawing/2014/main" id="{276BF47C-9347-1EB4-6F80-EA71735E1246}"/>
              </a:ext>
            </a:extLst>
          </p:cNvPr>
          <p:cNvPicPr/>
          <p:nvPr/>
        </p:nvPicPr>
        <p:blipFill>
          <a:blip r:embed="rId2"/>
          <a:stretch/>
        </p:blipFill>
        <p:spPr>
          <a:xfrm rot="5400000">
            <a:off x="8254140" y="3035039"/>
            <a:ext cx="6969600" cy="906120"/>
          </a:xfrm>
          <a:prstGeom prst="rect">
            <a:avLst/>
          </a:prstGeom>
          <a:ln w="0">
            <a:noFill/>
          </a:ln>
        </p:spPr>
      </p:pic>
      <p:pic>
        <p:nvPicPr>
          <p:cNvPr id="476" name="Immagine 5" descr="Immagine che contiene Elementi grafici, Carattere, clipart, simbolo&#10;&#10;Descrizione generata automaticamente">
            <a:extLst>
              <a:ext uri="{FF2B5EF4-FFF2-40B4-BE49-F238E27FC236}">
                <a16:creationId xmlns:a16="http://schemas.microsoft.com/office/drawing/2014/main" id="{BE1B1086-D38C-9AD7-BD46-124795BB3150}"/>
              </a:ext>
            </a:extLst>
          </p:cNvPr>
          <p:cNvPicPr/>
          <p:nvPr/>
        </p:nvPicPr>
        <p:blipFill>
          <a:blip r:embed="rId3"/>
          <a:stretch/>
        </p:blipFill>
        <p:spPr>
          <a:xfrm>
            <a:off x="252360" y="239760"/>
            <a:ext cx="1199520" cy="971280"/>
          </a:xfrm>
          <a:prstGeom prst="rect">
            <a:avLst/>
          </a:prstGeom>
          <a:ln w="0">
            <a:noFill/>
          </a:ln>
        </p:spPr>
      </p:pic>
      <p:grpSp>
        <p:nvGrpSpPr>
          <p:cNvPr id="477" name="Group 15">
            <a:extLst>
              <a:ext uri="{FF2B5EF4-FFF2-40B4-BE49-F238E27FC236}">
                <a16:creationId xmlns:a16="http://schemas.microsoft.com/office/drawing/2014/main" id="{82C45B49-2589-69A4-0F13-4B283F137F5D}"/>
              </a:ext>
            </a:extLst>
          </p:cNvPr>
          <p:cNvGrpSpPr/>
          <p:nvPr/>
        </p:nvGrpSpPr>
        <p:grpSpPr>
          <a:xfrm>
            <a:off x="996935" y="6085800"/>
            <a:ext cx="4772520" cy="694440"/>
            <a:chOff x="193680" y="6089760"/>
            <a:chExt cx="4772520" cy="694440"/>
          </a:xfrm>
        </p:grpSpPr>
        <p:pic>
          <p:nvPicPr>
            <p:cNvPr id="478" name="Picture 12">
              <a:extLst>
                <a:ext uri="{FF2B5EF4-FFF2-40B4-BE49-F238E27FC236}">
                  <a16:creationId xmlns:a16="http://schemas.microsoft.com/office/drawing/2014/main" id="{6249DA81-03C4-AE92-210A-46115A6A9B1A}"/>
                </a:ext>
              </a:extLst>
            </p:cNvPr>
            <p:cNvPicPr/>
            <p:nvPr/>
          </p:nvPicPr>
          <p:blipFill>
            <a:blip r:embed="rId4"/>
            <a:stretch/>
          </p:blipFill>
          <p:spPr>
            <a:xfrm>
              <a:off x="193680" y="6089760"/>
              <a:ext cx="3933000" cy="694440"/>
            </a:xfrm>
            <a:prstGeom prst="rect">
              <a:avLst/>
            </a:prstGeom>
            <a:ln w="0">
              <a:noFill/>
            </a:ln>
          </p:spPr>
        </p:pic>
        <p:pic>
          <p:nvPicPr>
            <p:cNvPr id="479" name="Picture 14">
              <a:extLst>
                <a:ext uri="{FF2B5EF4-FFF2-40B4-BE49-F238E27FC236}">
                  <a16:creationId xmlns:a16="http://schemas.microsoft.com/office/drawing/2014/main" id="{4C5D54E6-057E-6F66-1869-2B1AA4A4403D}"/>
                </a:ext>
              </a:extLst>
            </p:cNvPr>
            <p:cNvPicPr/>
            <p:nvPr/>
          </p:nvPicPr>
          <p:blipFill>
            <a:blip r:embed="rId5"/>
            <a:stretch/>
          </p:blipFill>
          <p:spPr>
            <a:xfrm>
              <a:off x="4461480" y="6198840"/>
              <a:ext cx="504720" cy="531360"/>
            </a:xfrm>
            <a:prstGeom prst="rect">
              <a:avLst/>
            </a:prstGeom>
            <a:ln w="0">
              <a:noFill/>
            </a:ln>
          </p:spPr>
        </p:pic>
      </p:grpSp>
      <p:sp>
        <p:nvSpPr>
          <p:cNvPr id="482" name="Freccia destra 13">
            <a:extLst>
              <a:ext uri="{FF2B5EF4-FFF2-40B4-BE49-F238E27FC236}">
                <a16:creationId xmlns:a16="http://schemas.microsoft.com/office/drawing/2014/main" id="{8D8565A6-EF67-1B4E-DA96-184A02B81108}"/>
              </a:ext>
            </a:extLst>
          </p:cNvPr>
          <p:cNvSpPr/>
          <p:nvPr/>
        </p:nvSpPr>
        <p:spPr>
          <a:xfrm>
            <a:off x="624234" y="4353469"/>
            <a:ext cx="577440" cy="294303"/>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483" name="Freccia destra 17">
            <a:extLst>
              <a:ext uri="{FF2B5EF4-FFF2-40B4-BE49-F238E27FC236}">
                <a16:creationId xmlns:a16="http://schemas.microsoft.com/office/drawing/2014/main" id="{C2F9393C-34BA-4473-113C-0669E975D174}"/>
              </a:ext>
            </a:extLst>
          </p:cNvPr>
          <p:cNvSpPr/>
          <p:nvPr/>
        </p:nvSpPr>
        <p:spPr>
          <a:xfrm>
            <a:off x="615022" y="1884422"/>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489" name="Rettangolo 1">
            <a:extLst>
              <a:ext uri="{FF2B5EF4-FFF2-40B4-BE49-F238E27FC236}">
                <a16:creationId xmlns:a16="http://schemas.microsoft.com/office/drawing/2014/main" id="{1BEB6FE2-E34C-7587-9158-5362041B9B73}"/>
              </a:ext>
            </a:extLst>
          </p:cNvPr>
          <p:cNvSpPr/>
          <p:nvPr/>
        </p:nvSpPr>
        <p:spPr>
          <a:xfrm>
            <a:off x="6024600" y="489600"/>
            <a:ext cx="48164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a:p>
            <a:pPr algn="r">
              <a:lnSpc>
                <a:spcPct val="100000"/>
              </a:lnSpc>
              <a:buNone/>
            </a:pPr>
            <a:endParaRPr lang="it-IT" sz="2800" b="0" strike="noStrike" spc="-1" dirty="0">
              <a:latin typeface="Arial"/>
            </a:endParaRPr>
          </a:p>
        </p:txBody>
      </p:sp>
      <p:pic>
        <p:nvPicPr>
          <p:cNvPr id="490" name="Immagine 19">
            <a:extLst>
              <a:ext uri="{FF2B5EF4-FFF2-40B4-BE49-F238E27FC236}">
                <a16:creationId xmlns:a16="http://schemas.microsoft.com/office/drawing/2014/main" id="{D48B2B1A-5FD8-BB81-F08B-E6509C90044A}"/>
              </a:ext>
            </a:extLst>
          </p:cNvPr>
          <p:cNvPicPr/>
          <p:nvPr/>
        </p:nvPicPr>
        <p:blipFill>
          <a:blip r:embed="rId6"/>
          <a:stretch/>
        </p:blipFill>
        <p:spPr>
          <a:xfrm>
            <a:off x="6789787" y="6085800"/>
            <a:ext cx="2336760" cy="698400"/>
          </a:xfrm>
          <a:prstGeom prst="rect">
            <a:avLst/>
          </a:prstGeom>
          <a:ln w="0">
            <a:noFill/>
          </a:ln>
        </p:spPr>
      </p:pic>
      <p:sp>
        <p:nvSpPr>
          <p:cNvPr id="2" name="CasellaDiTesto 1">
            <a:extLst>
              <a:ext uri="{FF2B5EF4-FFF2-40B4-BE49-F238E27FC236}">
                <a16:creationId xmlns:a16="http://schemas.microsoft.com/office/drawing/2014/main" id="{9AA39988-DB9D-786F-7010-423D5D29C363}"/>
              </a:ext>
            </a:extLst>
          </p:cNvPr>
          <p:cNvSpPr txBox="1"/>
          <p:nvPr/>
        </p:nvSpPr>
        <p:spPr>
          <a:xfrm>
            <a:off x="1554379" y="1614457"/>
            <a:ext cx="4466046" cy="923330"/>
          </a:xfrm>
          <a:prstGeom prst="rect">
            <a:avLst/>
          </a:prstGeom>
          <a:noFill/>
        </p:spPr>
        <p:txBody>
          <a:bodyPr wrap="square" rtlCol="0">
            <a:spAutoFit/>
          </a:bodyPr>
          <a:lstStyle/>
          <a:p>
            <a:endParaRPr lang="it-IT" dirty="0"/>
          </a:p>
          <a:p>
            <a:r>
              <a:rPr lang="it-IT" dirty="0"/>
              <a:t>Presentazione Domanda di sostegno: </a:t>
            </a:r>
          </a:p>
          <a:p>
            <a:endParaRPr lang="it-IT" dirty="0"/>
          </a:p>
        </p:txBody>
      </p:sp>
      <p:sp>
        <p:nvSpPr>
          <p:cNvPr id="6" name="AutoShape 6">
            <a:extLst>
              <a:ext uri="{FF2B5EF4-FFF2-40B4-BE49-F238E27FC236}">
                <a16:creationId xmlns:a16="http://schemas.microsoft.com/office/drawing/2014/main" id="{96409C0D-2EF8-497E-9D60-A07957A7E8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Rettangolo 23">
            <a:extLst>
              <a:ext uri="{FF2B5EF4-FFF2-40B4-BE49-F238E27FC236}">
                <a16:creationId xmlns:a16="http://schemas.microsoft.com/office/drawing/2014/main" id="{DB5EF6F1-E50D-4A8A-A5F4-8D03973C8A86}"/>
              </a:ext>
            </a:extLst>
          </p:cNvPr>
          <p:cNvSpPr/>
          <p:nvPr/>
        </p:nvSpPr>
        <p:spPr>
          <a:xfrm>
            <a:off x="791915" y="699673"/>
            <a:ext cx="894564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3200" b="1" spc="-1" dirty="0">
                <a:solidFill>
                  <a:srgbClr val="DD7A1F"/>
                </a:solidFill>
                <a:latin typeface="Abadi MT Condensed Light"/>
              </a:rPr>
              <a:t>UN PO’ DI SCADENZE</a:t>
            </a:r>
          </a:p>
        </p:txBody>
      </p:sp>
      <p:sp>
        <p:nvSpPr>
          <p:cNvPr id="7" name="CasellaDiTesto 6">
            <a:extLst>
              <a:ext uri="{FF2B5EF4-FFF2-40B4-BE49-F238E27FC236}">
                <a16:creationId xmlns:a16="http://schemas.microsoft.com/office/drawing/2014/main" id="{924D720E-CE01-5B56-A266-DF44EB43F54C}"/>
              </a:ext>
            </a:extLst>
          </p:cNvPr>
          <p:cNvSpPr txBox="1"/>
          <p:nvPr/>
        </p:nvSpPr>
        <p:spPr>
          <a:xfrm>
            <a:off x="6306757" y="1601285"/>
            <a:ext cx="4466046" cy="923330"/>
          </a:xfrm>
          <a:prstGeom prst="rect">
            <a:avLst/>
          </a:prstGeom>
          <a:noFill/>
        </p:spPr>
        <p:txBody>
          <a:bodyPr wrap="square" rtlCol="0">
            <a:spAutoFit/>
          </a:bodyPr>
          <a:lstStyle/>
          <a:p>
            <a:endParaRPr lang="it-IT" dirty="0"/>
          </a:p>
          <a:p>
            <a:pPr algn="ctr"/>
            <a:r>
              <a:rPr lang="it-IT" dirty="0"/>
              <a:t>14/02/2025</a:t>
            </a:r>
          </a:p>
          <a:p>
            <a:endParaRPr lang="it-IT" dirty="0"/>
          </a:p>
        </p:txBody>
      </p:sp>
      <p:sp>
        <p:nvSpPr>
          <p:cNvPr id="8" name="Freccia destra 13">
            <a:extLst>
              <a:ext uri="{FF2B5EF4-FFF2-40B4-BE49-F238E27FC236}">
                <a16:creationId xmlns:a16="http://schemas.microsoft.com/office/drawing/2014/main" id="{63D1BAEF-26F7-B872-20B1-8DFC20AB647D}"/>
              </a:ext>
            </a:extLst>
          </p:cNvPr>
          <p:cNvSpPr/>
          <p:nvPr/>
        </p:nvSpPr>
        <p:spPr>
          <a:xfrm>
            <a:off x="6356599" y="1840194"/>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9" name="CasellaDiTesto 8">
            <a:extLst>
              <a:ext uri="{FF2B5EF4-FFF2-40B4-BE49-F238E27FC236}">
                <a16:creationId xmlns:a16="http://schemas.microsoft.com/office/drawing/2014/main" id="{D7B5390F-3BC5-5F63-AC3B-4AB87D601186}"/>
              </a:ext>
            </a:extLst>
          </p:cNvPr>
          <p:cNvSpPr txBox="1"/>
          <p:nvPr/>
        </p:nvSpPr>
        <p:spPr>
          <a:xfrm>
            <a:off x="1557759" y="2714900"/>
            <a:ext cx="4466046" cy="646331"/>
          </a:xfrm>
          <a:prstGeom prst="rect">
            <a:avLst/>
          </a:prstGeom>
          <a:noFill/>
        </p:spPr>
        <p:txBody>
          <a:bodyPr wrap="square" rtlCol="0">
            <a:spAutoFit/>
          </a:bodyPr>
          <a:lstStyle/>
          <a:p>
            <a:endParaRPr lang="it-IT" dirty="0"/>
          </a:p>
          <a:p>
            <a:r>
              <a:rPr lang="it-IT" dirty="0"/>
              <a:t>Avvio del piano Aziendale entro:</a:t>
            </a:r>
          </a:p>
        </p:txBody>
      </p:sp>
      <p:sp>
        <p:nvSpPr>
          <p:cNvPr id="10" name="Freccia destra 13">
            <a:extLst>
              <a:ext uri="{FF2B5EF4-FFF2-40B4-BE49-F238E27FC236}">
                <a16:creationId xmlns:a16="http://schemas.microsoft.com/office/drawing/2014/main" id="{64600FA9-048B-B51F-28F4-6195DEDD7E4F}"/>
              </a:ext>
            </a:extLst>
          </p:cNvPr>
          <p:cNvSpPr/>
          <p:nvPr/>
        </p:nvSpPr>
        <p:spPr>
          <a:xfrm>
            <a:off x="6433839" y="4241796"/>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2" name="CasellaDiTesto 11">
            <a:extLst>
              <a:ext uri="{FF2B5EF4-FFF2-40B4-BE49-F238E27FC236}">
                <a16:creationId xmlns:a16="http://schemas.microsoft.com/office/drawing/2014/main" id="{66B5491E-ADB9-0D8A-9E87-380276BC07B5}"/>
              </a:ext>
            </a:extLst>
          </p:cNvPr>
          <p:cNvSpPr txBox="1"/>
          <p:nvPr/>
        </p:nvSpPr>
        <p:spPr>
          <a:xfrm>
            <a:off x="7958167" y="2777525"/>
            <a:ext cx="2726266" cy="923330"/>
          </a:xfrm>
          <a:prstGeom prst="rect">
            <a:avLst/>
          </a:prstGeom>
          <a:noFill/>
        </p:spPr>
        <p:txBody>
          <a:bodyPr wrap="square">
            <a:spAutoFit/>
          </a:bodyPr>
          <a:lstStyle/>
          <a:p>
            <a:r>
              <a:rPr lang="it-IT" dirty="0"/>
              <a:t>9 mesi dalla data di comunicazione della concessione del premio</a:t>
            </a:r>
          </a:p>
        </p:txBody>
      </p:sp>
      <p:sp>
        <p:nvSpPr>
          <p:cNvPr id="13" name="CasellaDiTesto 12">
            <a:extLst>
              <a:ext uri="{FF2B5EF4-FFF2-40B4-BE49-F238E27FC236}">
                <a16:creationId xmlns:a16="http://schemas.microsoft.com/office/drawing/2014/main" id="{514D0283-C29A-3748-F12D-2D8AFF10253B}"/>
              </a:ext>
            </a:extLst>
          </p:cNvPr>
          <p:cNvSpPr txBox="1"/>
          <p:nvPr/>
        </p:nvSpPr>
        <p:spPr>
          <a:xfrm>
            <a:off x="1613224" y="3853132"/>
            <a:ext cx="4466046" cy="923330"/>
          </a:xfrm>
          <a:prstGeom prst="rect">
            <a:avLst/>
          </a:prstGeom>
          <a:noFill/>
        </p:spPr>
        <p:txBody>
          <a:bodyPr wrap="square" rtlCol="0">
            <a:spAutoFit/>
          </a:bodyPr>
          <a:lstStyle/>
          <a:p>
            <a:endParaRPr lang="it-IT" dirty="0"/>
          </a:p>
          <a:p>
            <a:r>
              <a:rPr lang="it-IT" dirty="0"/>
              <a:t>Attuazione del piano Aziendale deve concludersi entro :</a:t>
            </a:r>
          </a:p>
        </p:txBody>
      </p:sp>
      <p:sp>
        <p:nvSpPr>
          <p:cNvPr id="14" name="Freccia destra 13">
            <a:extLst>
              <a:ext uri="{FF2B5EF4-FFF2-40B4-BE49-F238E27FC236}">
                <a16:creationId xmlns:a16="http://schemas.microsoft.com/office/drawing/2014/main" id="{62F6B8C9-750F-8320-61E4-60D69A000B79}"/>
              </a:ext>
            </a:extLst>
          </p:cNvPr>
          <p:cNvSpPr/>
          <p:nvPr/>
        </p:nvSpPr>
        <p:spPr>
          <a:xfrm>
            <a:off x="637500" y="2995591"/>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16" name="Freccia destra 13">
            <a:extLst>
              <a:ext uri="{FF2B5EF4-FFF2-40B4-BE49-F238E27FC236}">
                <a16:creationId xmlns:a16="http://schemas.microsoft.com/office/drawing/2014/main" id="{FC49CA38-F0C2-E9E9-503A-450DAB3E8145}"/>
              </a:ext>
            </a:extLst>
          </p:cNvPr>
          <p:cNvSpPr/>
          <p:nvPr/>
        </p:nvSpPr>
        <p:spPr>
          <a:xfrm>
            <a:off x="6356599" y="2950344"/>
            <a:ext cx="577440" cy="383400"/>
          </a:xfrm>
          <a:prstGeom prst="rightArrow">
            <a:avLst>
              <a:gd name="adj1" fmla="val 50000"/>
              <a:gd name="adj2" fmla="val 50000"/>
            </a:avLst>
          </a:prstGeom>
          <a:solidFill>
            <a:srgbClr val="DD7A1F"/>
          </a:solidFill>
          <a:ln>
            <a:solidFill>
              <a:srgbClr val="DD7A1F"/>
            </a:solidFill>
          </a:ln>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5" name="CasellaDiTesto 4">
            <a:extLst>
              <a:ext uri="{FF2B5EF4-FFF2-40B4-BE49-F238E27FC236}">
                <a16:creationId xmlns:a16="http://schemas.microsoft.com/office/drawing/2014/main" id="{BF10D0C1-D597-B3DF-7C38-3E07FC923BBE}"/>
              </a:ext>
            </a:extLst>
          </p:cNvPr>
          <p:cNvSpPr txBox="1"/>
          <p:nvPr/>
        </p:nvSpPr>
        <p:spPr>
          <a:xfrm>
            <a:off x="7928507" y="4080475"/>
            <a:ext cx="2912533" cy="923330"/>
          </a:xfrm>
          <a:prstGeom prst="rect">
            <a:avLst/>
          </a:prstGeom>
          <a:noFill/>
        </p:spPr>
        <p:txBody>
          <a:bodyPr wrap="square">
            <a:spAutoFit/>
          </a:bodyPr>
          <a:lstStyle/>
          <a:p>
            <a:r>
              <a:rPr lang="it-IT" dirty="0"/>
              <a:t>24 mesi dalla data di comunicazione della concessione del premio</a:t>
            </a:r>
          </a:p>
        </p:txBody>
      </p:sp>
    </p:spTree>
    <p:extLst>
      <p:ext uri="{BB962C8B-B14F-4D97-AF65-F5344CB8AC3E}">
        <p14:creationId xmlns:p14="http://schemas.microsoft.com/office/powerpoint/2010/main" val="120007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Immagine 4"/>
          <p:cNvPicPr/>
          <p:nvPr/>
        </p:nvPicPr>
        <p:blipFill>
          <a:blip r:embed="rId2"/>
          <a:stretch/>
        </p:blipFill>
        <p:spPr>
          <a:xfrm rot="5400000">
            <a:off x="8254080" y="3031200"/>
            <a:ext cx="6969600" cy="906120"/>
          </a:xfrm>
          <a:prstGeom prst="rect">
            <a:avLst/>
          </a:prstGeom>
          <a:ln w="0">
            <a:noFill/>
          </a:ln>
        </p:spPr>
      </p:pic>
      <p:pic>
        <p:nvPicPr>
          <p:cNvPr id="465" name="Immagine 5" descr="Immagine che contiene Elementi grafici, Carattere, clipart, simbolo&#10;&#10;Descrizione generata automaticamente"/>
          <p:cNvPicPr/>
          <p:nvPr/>
        </p:nvPicPr>
        <p:blipFill>
          <a:blip r:embed="rId3"/>
          <a:stretch/>
        </p:blipFill>
        <p:spPr>
          <a:xfrm>
            <a:off x="252360" y="239760"/>
            <a:ext cx="1199520" cy="971280"/>
          </a:xfrm>
          <a:prstGeom prst="rect">
            <a:avLst/>
          </a:prstGeom>
          <a:ln w="0">
            <a:noFill/>
          </a:ln>
        </p:spPr>
      </p:pic>
      <p:grpSp>
        <p:nvGrpSpPr>
          <p:cNvPr id="466" name="Group 15"/>
          <p:cNvGrpSpPr/>
          <p:nvPr/>
        </p:nvGrpSpPr>
        <p:grpSpPr>
          <a:xfrm>
            <a:off x="987586" y="6071787"/>
            <a:ext cx="4772520" cy="694440"/>
            <a:chOff x="193680" y="6089760"/>
            <a:chExt cx="4772520" cy="694440"/>
          </a:xfrm>
        </p:grpSpPr>
        <p:pic>
          <p:nvPicPr>
            <p:cNvPr id="467" name="Picture 12"/>
            <p:cNvPicPr/>
            <p:nvPr/>
          </p:nvPicPr>
          <p:blipFill>
            <a:blip r:embed="rId4"/>
            <a:stretch/>
          </p:blipFill>
          <p:spPr>
            <a:xfrm>
              <a:off x="193680" y="6089760"/>
              <a:ext cx="3933000" cy="694440"/>
            </a:xfrm>
            <a:prstGeom prst="rect">
              <a:avLst/>
            </a:prstGeom>
            <a:ln w="0">
              <a:noFill/>
            </a:ln>
          </p:spPr>
        </p:pic>
        <p:pic>
          <p:nvPicPr>
            <p:cNvPr id="468" name="Picture 14"/>
            <p:cNvPicPr/>
            <p:nvPr/>
          </p:nvPicPr>
          <p:blipFill>
            <a:blip r:embed="rId5"/>
            <a:stretch/>
          </p:blipFill>
          <p:spPr>
            <a:xfrm>
              <a:off x="4461480" y="6198840"/>
              <a:ext cx="504720" cy="531360"/>
            </a:xfrm>
            <a:prstGeom prst="rect">
              <a:avLst/>
            </a:prstGeom>
            <a:ln w="0">
              <a:noFill/>
            </a:ln>
          </p:spPr>
        </p:pic>
      </p:grpSp>
      <p:sp>
        <p:nvSpPr>
          <p:cNvPr id="470" name="Rettangolo 15"/>
          <p:cNvSpPr/>
          <p:nvPr/>
        </p:nvSpPr>
        <p:spPr>
          <a:xfrm>
            <a:off x="1674540" y="671071"/>
            <a:ext cx="89456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it-IT" sz="2800" b="1" spc="-1" dirty="0">
                <a:solidFill>
                  <a:srgbClr val="DD7A1F"/>
                </a:solidFill>
                <a:latin typeface="Abadi MT Condensed Light"/>
              </a:rPr>
              <a:t>FINALITA’ E OBIETTIVI DEL BANDO</a:t>
            </a:r>
            <a:endParaRPr lang="it-IT" sz="2800" b="0" strike="noStrike" spc="-1" dirty="0">
              <a:latin typeface="Arial"/>
            </a:endParaRPr>
          </a:p>
        </p:txBody>
      </p:sp>
      <p:sp>
        <p:nvSpPr>
          <p:cNvPr id="471" name="Rettangolo arrotondato 12"/>
          <p:cNvSpPr/>
          <p:nvPr/>
        </p:nvSpPr>
        <p:spPr>
          <a:xfrm>
            <a:off x="6553200" y="1388520"/>
            <a:ext cx="4509960" cy="4473720"/>
          </a:xfrm>
          <a:prstGeom prst="roundRect">
            <a:avLst>
              <a:gd name="adj" fmla="val 10000"/>
            </a:avLst>
          </a:prstGeom>
          <a:solidFill>
            <a:srgbClr val="7FA4A2"/>
          </a:solidFill>
          <a:ln>
            <a:solidFill>
              <a:srgbClr val="FFFFFF"/>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p:style>
        <p:txBody>
          <a:bodyPr lIns="90000" tIns="45000" rIns="90000" bIns="45000" anchor="t">
            <a:noAutofit/>
          </a:bodyPr>
          <a:lstStyle/>
          <a:p>
            <a:pPr algn="ctr">
              <a:lnSpc>
                <a:spcPct val="100000"/>
              </a:lnSpc>
              <a:spcBef>
                <a:spcPts val="601"/>
              </a:spcBef>
              <a:buNone/>
            </a:pPr>
            <a:endParaRPr lang="it-IT" sz="4000" b="0" strike="noStrike" spc="-1" dirty="0">
              <a:latin typeface="Arial"/>
            </a:endParaRPr>
          </a:p>
        </p:txBody>
      </p:sp>
      <p:pic>
        <p:nvPicPr>
          <p:cNvPr id="472" name="Immagine 10"/>
          <p:cNvPicPr/>
          <p:nvPr/>
        </p:nvPicPr>
        <p:blipFill>
          <a:blip r:embed="rId6">
            <a:extLst>
              <a:ext uri="{28A0092B-C50C-407E-A947-70E740481C1C}">
                <a14:useLocalDpi xmlns:a14="http://schemas.microsoft.com/office/drawing/2010/main" val="0"/>
              </a:ext>
            </a:extLst>
          </a:blip>
          <a:srcRect t="16419" b="16419"/>
          <a:stretch/>
        </p:blipFill>
        <p:spPr>
          <a:xfrm>
            <a:off x="6801630" y="1973286"/>
            <a:ext cx="4037070" cy="3216227"/>
          </a:xfrm>
          <a:prstGeom prst="rect">
            <a:avLst/>
          </a:prstGeom>
          <a:ln w="0">
            <a:noFill/>
          </a:ln>
        </p:spPr>
      </p:pic>
      <p:pic>
        <p:nvPicPr>
          <p:cNvPr id="473" name="Immagine 13"/>
          <p:cNvPicPr/>
          <p:nvPr/>
        </p:nvPicPr>
        <p:blipFill>
          <a:blip r:embed="rId7"/>
          <a:stretch/>
        </p:blipFill>
        <p:spPr>
          <a:xfrm>
            <a:off x="6248400" y="6115320"/>
            <a:ext cx="2336760" cy="698400"/>
          </a:xfrm>
          <a:prstGeom prst="rect">
            <a:avLst/>
          </a:prstGeom>
          <a:ln w="0">
            <a:noFill/>
          </a:ln>
        </p:spPr>
      </p:pic>
      <p:sp>
        <p:nvSpPr>
          <p:cNvPr id="474" name="Rettangolo 7"/>
          <p:cNvSpPr/>
          <p:nvPr/>
        </p:nvSpPr>
        <p:spPr>
          <a:xfrm>
            <a:off x="245970" y="1388520"/>
            <a:ext cx="5890020" cy="51384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it-IT" sz="2800" spc="-1" dirty="0">
                <a:solidFill>
                  <a:srgbClr val="000000"/>
                </a:solidFill>
                <a:latin typeface="Abadi MT Condensed Light" panose="020B0306030101010103" pitchFamily="34" charset="77"/>
              </a:rPr>
              <a:t>Creazione di un sistema sostenibile ed accessibile di un’offerta socio-culturale e turistico-ricreativa locale, per residenti e cittadini temporanei, tramite la creazione di nuove attività extra-agricole, che offrano proposte innovative, anche tramite l’utilizzo di tecnologie digitali che mirino a mettere in rete diverse risorse e servizi al fine di promuovere una fruizione del territorio di qualità, sostenibile per l’ambiente e per il sistema economico locale.</a:t>
            </a:r>
          </a:p>
          <a:p>
            <a:pPr>
              <a:lnSpc>
                <a:spcPct val="100000"/>
              </a:lnSpc>
              <a:buNone/>
            </a:pPr>
            <a:endParaRPr lang="it-IT" sz="2000" b="0" strike="noStrike" spc="-1" dirty="0">
              <a:latin typeface="Arial"/>
            </a:endParaRPr>
          </a:p>
        </p:txBody>
      </p:sp>
      <p:sp>
        <p:nvSpPr>
          <p:cNvPr id="2" name="AutoShape 2">
            <a:extLst>
              <a:ext uri="{FF2B5EF4-FFF2-40B4-BE49-F238E27FC236}">
                <a16:creationId xmlns:a16="http://schemas.microsoft.com/office/drawing/2014/main" id="{24AE38B6-BB46-D93E-EDDF-99AEA85C2F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a:extLst>
              <a:ext uri="{FF2B5EF4-FFF2-40B4-BE49-F238E27FC236}">
                <a16:creationId xmlns:a16="http://schemas.microsoft.com/office/drawing/2014/main" id="{684669C9-57DA-BC87-889E-8B199D685DA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17837</TotalTime>
  <Words>3531</Words>
  <Application>Microsoft Macintosh PowerPoint</Application>
  <PresentationFormat>Widescreen</PresentationFormat>
  <Paragraphs>333</Paragraphs>
  <Slides>25</Slides>
  <Notes>7</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25</vt:i4>
      </vt:variant>
    </vt:vector>
  </HeadingPairs>
  <TitlesOfParts>
    <vt:vector size="35" baseType="lpstr">
      <vt:lpstr>Abadi MT Condensed Light</vt:lpstr>
      <vt:lpstr>Aptos</vt:lpstr>
      <vt:lpstr>Arial</vt:lpstr>
      <vt:lpstr>Calibri</vt:lpstr>
      <vt:lpstr>Nunito Sans</vt:lpstr>
      <vt:lpstr>Symbol</vt:lpstr>
      <vt:lpstr>Times New Roman</vt:lpstr>
      <vt:lpstr>Wingdings</vt:lpstr>
      <vt:lpstr>Office Theme</vt:lpstr>
      <vt:lpstr>Office Theme</vt:lpstr>
      <vt:lpstr>STRATEGIA DI SVILUPPO LOCALE 23-27 “CANAVESE SMART RURAL LAB” Le opportunità dei bandi GAL </vt:lpstr>
      <vt:lpstr>Presentazione standard di PowerPoint</vt:lpstr>
      <vt:lpstr>Presentazione standard di PowerPoint</vt:lpstr>
      <vt:lpstr>Presentazione standard di PowerPoint</vt:lpstr>
      <vt:lpstr>Presentazione standard di PowerPoint</vt:lpstr>
      <vt:lpstr>PRIMO BANDO PUBBLICATO SSL 2023 - 2027</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CREAZIONE DI IMPRESA «Camere D’aria» Valle Orco - Locana  </vt:lpstr>
      <vt:lpstr>  CREAZIONE DI IMPRESA «Hotellerie Valle Sacra» Valle Sacra - Cintano  </vt:lpstr>
      <vt:lpstr>  CREAZIONE DI IMPRESA «Koivu» Valchiusella - Valchiusa  </vt:lpstr>
      <vt:lpstr>  CREAZIONE DI IMPRESA »La Mason D’la Sfissi» Val Soana – Frassinetto  </vt:lpstr>
      <vt:lpstr>  CREAZIONE DI IMPRESA «Miglio 608» Valle Dora Baltea – Settimo Vittone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PER LA PARTECIPAZIONE   Buon lavoro!   Per qualsiasi richiesta di informazioni Bertolino Paola GAL Valli del Canavese - 0124 310109 - 3936006083 – sportello@galvallidelcanavese.it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silviaCD</dc:creator>
  <dc:description/>
  <cp:lastModifiedBy>Giorgio Magrini</cp:lastModifiedBy>
  <cp:revision>276</cp:revision>
  <cp:lastPrinted>2024-12-05T15:20:46Z</cp:lastPrinted>
  <dcterms:created xsi:type="dcterms:W3CDTF">2023-07-19T08:34:25Z</dcterms:created>
  <dcterms:modified xsi:type="dcterms:W3CDTF">2024-12-05T15:39:22Z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23</vt:i4>
  </property>
</Properties>
</file>